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263" r:id="rId3"/>
    <p:sldId id="265" r:id="rId4"/>
    <p:sldId id="261" r:id="rId5"/>
    <p:sldId id="264" r:id="rId6"/>
    <p:sldId id="257" r:id="rId7"/>
    <p:sldId id="259" r:id="rId8"/>
    <p:sldId id="258" r:id="rId9"/>
    <p:sldId id="262" r:id="rId10"/>
    <p:sldId id="266" r:id="rId11"/>
    <p:sldId id="26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F02161-2C19-C744-BD75-17D162053AE8}" v="687" dt="2025-03-18T23:11:05.716"/>
    <p1510:client id="{EB77AFE4-9EA6-4549-B00D-55A3526ED984}" v="295" dt="2025-03-19T20:19:41.6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935"/>
    <p:restoredTop sz="72347"/>
  </p:normalViewPr>
  <p:slideViewPr>
    <p:cSldViewPr snapToGrid="0">
      <p:cViewPr varScale="1">
        <p:scale>
          <a:sx n="82" d="100"/>
          <a:sy n="82" d="100"/>
        </p:scale>
        <p:origin x="1368"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4_1">
  <dgm:title val=""/>
  <dgm:desc val=""/>
  <dgm:catLst>
    <dgm:cat type="accent4" pri="11100"/>
  </dgm:catLst>
  <dgm:styleLbl name="node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4">
        <a:shade val="80000"/>
      </a:schemeClr>
    </dgm:linClrLst>
    <dgm:effectClrLst/>
    <dgm:txLinClrLst/>
    <dgm:txFillClrLst/>
    <dgm:txEffectClrLst/>
  </dgm:styleLbl>
  <dgm:styleLbl name="node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f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align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bgImgPlace1">
    <dgm:fillClrLst meth="repeat">
      <a:schemeClr val="accent4">
        <a:tint val="40000"/>
      </a:schemeClr>
    </dgm:fillClrLst>
    <dgm:linClrLst meth="repeat">
      <a:schemeClr val="accent4">
        <a:shade val="80000"/>
      </a:schemeClr>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meth="repeat">
      <a:schemeClr val="dk1"/>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4">
        <a:shade val="80000"/>
      </a:schemeClr>
    </dgm:linClrLst>
    <dgm:effectClrLst/>
    <dgm:txLinClrLst/>
    <dgm:txFillClrLst meth="repeat">
      <a:schemeClr val="dk1"/>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dgm:txEffectClrLst/>
  </dgm:styleLbl>
  <dgm:styleLbl name="parChTrans2D2">
    <dgm:fillClrLst meth="repeat">
      <a:schemeClr val="accent4"/>
    </dgm:fillClrLst>
    <dgm:linClrLst meth="repeat">
      <a:schemeClr val="accent4"/>
    </dgm:linClrLst>
    <dgm:effectClrLst/>
    <dgm:txLinClrLst/>
    <dgm:txFillClrLst/>
    <dgm:txEffectClrLst/>
  </dgm:styleLbl>
  <dgm:styleLbl name="parChTrans2D3">
    <dgm:fillClrLst meth="repeat">
      <a:schemeClr val="accent4"/>
    </dgm:fillClrLst>
    <dgm:linClrLst meth="repeat">
      <a:schemeClr val="accent4"/>
    </dgm:linClrLst>
    <dgm:effectClrLst/>
    <dgm:txLinClrLst/>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conF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align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trAlignAcc1">
    <dgm:fillClrLst meth="repeat">
      <a:schemeClr val="accent4">
        <a:alpha val="40000"/>
        <a:tint val="40000"/>
      </a:schemeClr>
    </dgm:fillClrLst>
    <dgm:linClrLst meth="repeat">
      <a:schemeClr val="accent4"/>
    </dgm:linClrLst>
    <dgm:effectClrLst/>
    <dgm:txLinClrLst/>
    <dgm:txFillClrLst meth="repeat">
      <a:schemeClr val="dk1"/>
    </dgm:txFillClrLst>
    <dgm:txEffectClrLst/>
  </dgm:styleLbl>
  <dgm:styleLbl name="bgAcc1">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4">
        <a:alpha val="90000"/>
      </a:schemeClr>
    </dgm:linClrLst>
    <dgm:effectClrLst/>
    <dgm:txLinClrLst/>
    <dgm:txFillClrLst meth="repeat">
      <a:schemeClr val="dk1"/>
    </dgm:txFillClrLst>
    <dgm:txEffectClrLst/>
  </dgm:styleLbl>
  <dgm:styleLbl name="fgAcc0">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2">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3">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fgAcc4">
    <dgm:fillClrLst meth="repeat">
      <a:schemeClr val="accent4">
        <a:alpha val="90000"/>
        <a:tint val="4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9B42B7C-44E1-4C6C-AB41-6207C9910BB3}" type="doc">
      <dgm:prSet loTypeId="urn:microsoft.com/office/officeart/2008/layout/LinedList" loCatId="list" qsTypeId="urn:microsoft.com/office/officeart/2005/8/quickstyle/simple4" qsCatId="simple" csTypeId="urn:microsoft.com/office/officeart/2005/8/colors/accent4_1" csCatId="accent4" phldr="1"/>
      <dgm:spPr/>
      <dgm:t>
        <a:bodyPr/>
        <a:lstStyle/>
        <a:p>
          <a:endParaRPr lang="en-US"/>
        </a:p>
      </dgm:t>
    </dgm:pt>
    <dgm:pt modelId="{0A274FC9-3AA2-4E39-9E03-EC8FB2FE02C8}">
      <dgm:prSet/>
      <dgm:spPr/>
      <dgm:t>
        <a:bodyPr/>
        <a:lstStyle/>
        <a:p>
          <a:r>
            <a:rPr lang="en-US" b="1" dirty="0"/>
            <a:t>What are</a:t>
          </a:r>
          <a:r>
            <a:rPr lang="en-US" dirty="0"/>
            <a:t> the happiest countries?</a:t>
          </a:r>
        </a:p>
      </dgm:t>
    </dgm:pt>
    <dgm:pt modelId="{991A7DB7-F919-4509-B500-41775BF570A7}" type="parTrans" cxnId="{0C023E08-B4B5-4D7D-806E-A8A582BCC4DC}">
      <dgm:prSet/>
      <dgm:spPr/>
      <dgm:t>
        <a:bodyPr/>
        <a:lstStyle/>
        <a:p>
          <a:endParaRPr lang="en-US"/>
        </a:p>
      </dgm:t>
    </dgm:pt>
    <dgm:pt modelId="{C6B20691-C5C1-42AE-BAE2-AE55B6F69848}" type="sibTrans" cxnId="{0C023E08-B4B5-4D7D-806E-A8A582BCC4DC}">
      <dgm:prSet/>
      <dgm:spPr/>
      <dgm:t>
        <a:bodyPr/>
        <a:lstStyle/>
        <a:p>
          <a:endParaRPr lang="en-US"/>
        </a:p>
      </dgm:t>
    </dgm:pt>
    <dgm:pt modelId="{9ACEB851-FE44-43A4-AC6F-7BAE7DB1A29C}">
      <dgm:prSet/>
      <dgm:spPr/>
      <dgm:t>
        <a:bodyPr/>
        <a:lstStyle/>
        <a:p>
          <a:r>
            <a:rPr lang="en-US" b="1" dirty="0"/>
            <a:t>How strongly</a:t>
          </a:r>
          <a:r>
            <a:rPr lang="en-US" dirty="0"/>
            <a:t> do the factors given correlate with a country's happiness?</a:t>
          </a:r>
        </a:p>
      </dgm:t>
    </dgm:pt>
    <dgm:pt modelId="{1BBE72E5-7D68-4BFE-AB79-476B270ECCB3}" type="parTrans" cxnId="{1B1067D5-B26E-4C0F-9A87-DD9567A4229D}">
      <dgm:prSet/>
      <dgm:spPr/>
      <dgm:t>
        <a:bodyPr/>
        <a:lstStyle/>
        <a:p>
          <a:endParaRPr lang="en-US"/>
        </a:p>
      </dgm:t>
    </dgm:pt>
    <dgm:pt modelId="{6FC6444A-3C82-4752-A341-CE1CBE8F8BB3}" type="sibTrans" cxnId="{1B1067D5-B26E-4C0F-9A87-DD9567A4229D}">
      <dgm:prSet/>
      <dgm:spPr/>
      <dgm:t>
        <a:bodyPr/>
        <a:lstStyle/>
        <a:p>
          <a:endParaRPr lang="en-US"/>
        </a:p>
      </dgm:t>
    </dgm:pt>
    <dgm:pt modelId="{BCF2C2E7-6E8A-4067-AE39-C12FD92DDA60}">
      <dgm:prSet/>
      <dgm:spPr/>
      <dgm:t>
        <a:bodyPr/>
        <a:lstStyle/>
        <a:p>
          <a:r>
            <a:rPr lang="en-US"/>
            <a:t>Have a country’s happiness score </a:t>
          </a:r>
          <a:r>
            <a:rPr lang="en-US" b="1"/>
            <a:t>changed</a:t>
          </a:r>
          <a:r>
            <a:rPr lang="en-US"/>
            <a:t> over time?</a:t>
          </a:r>
          <a:endParaRPr lang="en-US" dirty="0"/>
        </a:p>
      </dgm:t>
    </dgm:pt>
    <dgm:pt modelId="{D4C45D63-20D5-4FC3-A665-D644BFEAB9B4}" type="parTrans" cxnId="{4C48357C-B12D-4A35-86BF-967BE22B51E1}">
      <dgm:prSet/>
      <dgm:spPr/>
      <dgm:t>
        <a:bodyPr/>
        <a:lstStyle/>
        <a:p>
          <a:endParaRPr lang="en-US"/>
        </a:p>
      </dgm:t>
    </dgm:pt>
    <dgm:pt modelId="{7901A8EC-3B57-43F4-B80B-A4822B2B8A46}" type="sibTrans" cxnId="{4C48357C-B12D-4A35-86BF-967BE22B51E1}">
      <dgm:prSet/>
      <dgm:spPr/>
      <dgm:t>
        <a:bodyPr/>
        <a:lstStyle/>
        <a:p>
          <a:endParaRPr lang="en-US"/>
        </a:p>
      </dgm:t>
    </dgm:pt>
    <dgm:pt modelId="{532C4536-A96B-4846-A44D-3E1F4A4DC428}" type="pres">
      <dgm:prSet presAssocID="{79B42B7C-44E1-4C6C-AB41-6207C9910BB3}" presName="vert0" presStyleCnt="0">
        <dgm:presLayoutVars>
          <dgm:dir/>
          <dgm:animOne val="branch"/>
          <dgm:animLvl val="lvl"/>
        </dgm:presLayoutVars>
      </dgm:prSet>
      <dgm:spPr/>
    </dgm:pt>
    <dgm:pt modelId="{0C53725D-D475-A645-95E7-8F2A31075372}" type="pres">
      <dgm:prSet presAssocID="{0A274FC9-3AA2-4E39-9E03-EC8FB2FE02C8}" presName="thickLine" presStyleLbl="alignNode1" presStyleIdx="0" presStyleCnt="3"/>
      <dgm:spPr/>
    </dgm:pt>
    <dgm:pt modelId="{8F6BB4F0-2B88-494B-B1D0-7BDDD2E92520}" type="pres">
      <dgm:prSet presAssocID="{0A274FC9-3AA2-4E39-9E03-EC8FB2FE02C8}" presName="horz1" presStyleCnt="0"/>
      <dgm:spPr/>
    </dgm:pt>
    <dgm:pt modelId="{E3BE543C-6A59-9F48-95E0-936B8C814858}" type="pres">
      <dgm:prSet presAssocID="{0A274FC9-3AA2-4E39-9E03-EC8FB2FE02C8}" presName="tx1" presStyleLbl="revTx" presStyleIdx="0" presStyleCnt="3"/>
      <dgm:spPr/>
    </dgm:pt>
    <dgm:pt modelId="{86F72EB4-F93F-EE49-9D04-101C2AAC2006}" type="pres">
      <dgm:prSet presAssocID="{0A274FC9-3AA2-4E39-9E03-EC8FB2FE02C8}" presName="vert1" presStyleCnt="0"/>
      <dgm:spPr/>
    </dgm:pt>
    <dgm:pt modelId="{5ADCCCCE-92BC-0F41-8520-A477E2DC8141}" type="pres">
      <dgm:prSet presAssocID="{9ACEB851-FE44-43A4-AC6F-7BAE7DB1A29C}" presName="thickLine" presStyleLbl="alignNode1" presStyleIdx="1" presStyleCnt="3"/>
      <dgm:spPr/>
    </dgm:pt>
    <dgm:pt modelId="{2FB42878-A0FB-2440-A6C7-A85E0918B744}" type="pres">
      <dgm:prSet presAssocID="{9ACEB851-FE44-43A4-AC6F-7BAE7DB1A29C}" presName="horz1" presStyleCnt="0"/>
      <dgm:spPr/>
    </dgm:pt>
    <dgm:pt modelId="{17C54A57-7E49-CF48-B8A0-28D0982AED9C}" type="pres">
      <dgm:prSet presAssocID="{9ACEB851-FE44-43A4-AC6F-7BAE7DB1A29C}" presName="tx1" presStyleLbl="revTx" presStyleIdx="1" presStyleCnt="3"/>
      <dgm:spPr/>
    </dgm:pt>
    <dgm:pt modelId="{71FD9B53-6429-194E-AD7E-C21D921472ED}" type="pres">
      <dgm:prSet presAssocID="{9ACEB851-FE44-43A4-AC6F-7BAE7DB1A29C}" presName="vert1" presStyleCnt="0"/>
      <dgm:spPr/>
    </dgm:pt>
    <dgm:pt modelId="{74421C58-410B-D248-B137-516198B576F9}" type="pres">
      <dgm:prSet presAssocID="{BCF2C2E7-6E8A-4067-AE39-C12FD92DDA60}" presName="thickLine" presStyleLbl="alignNode1" presStyleIdx="2" presStyleCnt="3"/>
      <dgm:spPr/>
    </dgm:pt>
    <dgm:pt modelId="{DDAB7972-80E5-364B-ABC4-32C3B0E01009}" type="pres">
      <dgm:prSet presAssocID="{BCF2C2E7-6E8A-4067-AE39-C12FD92DDA60}" presName="horz1" presStyleCnt="0"/>
      <dgm:spPr/>
    </dgm:pt>
    <dgm:pt modelId="{19ACC9E4-5463-3441-A2D0-0976F513E171}" type="pres">
      <dgm:prSet presAssocID="{BCF2C2E7-6E8A-4067-AE39-C12FD92DDA60}" presName="tx1" presStyleLbl="revTx" presStyleIdx="2" presStyleCnt="3"/>
      <dgm:spPr/>
    </dgm:pt>
    <dgm:pt modelId="{7E11835A-38FC-B549-9DC7-713FA1907BD3}" type="pres">
      <dgm:prSet presAssocID="{BCF2C2E7-6E8A-4067-AE39-C12FD92DDA60}" presName="vert1" presStyleCnt="0"/>
      <dgm:spPr/>
    </dgm:pt>
  </dgm:ptLst>
  <dgm:cxnLst>
    <dgm:cxn modelId="{0C023E08-B4B5-4D7D-806E-A8A582BCC4DC}" srcId="{79B42B7C-44E1-4C6C-AB41-6207C9910BB3}" destId="{0A274FC9-3AA2-4E39-9E03-EC8FB2FE02C8}" srcOrd="0" destOrd="0" parTransId="{991A7DB7-F919-4509-B500-41775BF570A7}" sibTransId="{C6B20691-C5C1-42AE-BAE2-AE55B6F69848}"/>
    <dgm:cxn modelId="{A6339C29-4BCF-CC41-A7F1-6C212A2AE854}" type="presOf" srcId="{BCF2C2E7-6E8A-4067-AE39-C12FD92DDA60}" destId="{19ACC9E4-5463-3441-A2D0-0976F513E171}" srcOrd="0" destOrd="0" presId="urn:microsoft.com/office/officeart/2008/layout/LinedList"/>
    <dgm:cxn modelId="{2CF5484E-5DEC-574B-AFD8-BA80621AB13C}" type="presOf" srcId="{79B42B7C-44E1-4C6C-AB41-6207C9910BB3}" destId="{532C4536-A96B-4846-A44D-3E1F4A4DC428}" srcOrd="0" destOrd="0" presId="urn:microsoft.com/office/officeart/2008/layout/LinedList"/>
    <dgm:cxn modelId="{4C48357C-B12D-4A35-86BF-967BE22B51E1}" srcId="{79B42B7C-44E1-4C6C-AB41-6207C9910BB3}" destId="{BCF2C2E7-6E8A-4067-AE39-C12FD92DDA60}" srcOrd="2" destOrd="0" parTransId="{D4C45D63-20D5-4FC3-A665-D644BFEAB9B4}" sibTransId="{7901A8EC-3B57-43F4-B80B-A4822B2B8A46}"/>
    <dgm:cxn modelId="{EAD4FFA2-36A2-0B41-BD15-E686E9930831}" type="presOf" srcId="{0A274FC9-3AA2-4E39-9E03-EC8FB2FE02C8}" destId="{E3BE543C-6A59-9F48-95E0-936B8C814858}" srcOrd="0" destOrd="0" presId="urn:microsoft.com/office/officeart/2008/layout/LinedList"/>
    <dgm:cxn modelId="{B89892A4-79BA-6142-8D90-210D8E1316D9}" type="presOf" srcId="{9ACEB851-FE44-43A4-AC6F-7BAE7DB1A29C}" destId="{17C54A57-7E49-CF48-B8A0-28D0982AED9C}" srcOrd="0" destOrd="0" presId="urn:microsoft.com/office/officeart/2008/layout/LinedList"/>
    <dgm:cxn modelId="{1B1067D5-B26E-4C0F-9A87-DD9567A4229D}" srcId="{79B42B7C-44E1-4C6C-AB41-6207C9910BB3}" destId="{9ACEB851-FE44-43A4-AC6F-7BAE7DB1A29C}" srcOrd="1" destOrd="0" parTransId="{1BBE72E5-7D68-4BFE-AB79-476B270ECCB3}" sibTransId="{6FC6444A-3C82-4752-A341-CE1CBE8F8BB3}"/>
    <dgm:cxn modelId="{BFF8BB6C-C278-D245-8452-DCCD4543FE55}" type="presParOf" srcId="{532C4536-A96B-4846-A44D-3E1F4A4DC428}" destId="{0C53725D-D475-A645-95E7-8F2A31075372}" srcOrd="0" destOrd="0" presId="urn:microsoft.com/office/officeart/2008/layout/LinedList"/>
    <dgm:cxn modelId="{212FDDA1-7F39-C746-99E3-08649AE02B31}" type="presParOf" srcId="{532C4536-A96B-4846-A44D-3E1F4A4DC428}" destId="{8F6BB4F0-2B88-494B-B1D0-7BDDD2E92520}" srcOrd="1" destOrd="0" presId="urn:microsoft.com/office/officeart/2008/layout/LinedList"/>
    <dgm:cxn modelId="{B9A4EEA4-D3A0-B24E-AF0F-1FED14F440B9}" type="presParOf" srcId="{8F6BB4F0-2B88-494B-B1D0-7BDDD2E92520}" destId="{E3BE543C-6A59-9F48-95E0-936B8C814858}" srcOrd="0" destOrd="0" presId="urn:microsoft.com/office/officeart/2008/layout/LinedList"/>
    <dgm:cxn modelId="{5778148D-AB86-D042-A490-5314ECD60099}" type="presParOf" srcId="{8F6BB4F0-2B88-494B-B1D0-7BDDD2E92520}" destId="{86F72EB4-F93F-EE49-9D04-101C2AAC2006}" srcOrd="1" destOrd="0" presId="urn:microsoft.com/office/officeart/2008/layout/LinedList"/>
    <dgm:cxn modelId="{09317271-06FD-1346-B338-9969E57FEA82}" type="presParOf" srcId="{532C4536-A96B-4846-A44D-3E1F4A4DC428}" destId="{5ADCCCCE-92BC-0F41-8520-A477E2DC8141}" srcOrd="2" destOrd="0" presId="urn:microsoft.com/office/officeart/2008/layout/LinedList"/>
    <dgm:cxn modelId="{73585D6C-5290-4D45-9CB3-CCB7C5D6BA21}" type="presParOf" srcId="{532C4536-A96B-4846-A44D-3E1F4A4DC428}" destId="{2FB42878-A0FB-2440-A6C7-A85E0918B744}" srcOrd="3" destOrd="0" presId="urn:microsoft.com/office/officeart/2008/layout/LinedList"/>
    <dgm:cxn modelId="{6DB17300-009B-684F-B6CA-C06DE1BFC77E}" type="presParOf" srcId="{2FB42878-A0FB-2440-A6C7-A85E0918B744}" destId="{17C54A57-7E49-CF48-B8A0-28D0982AED9C}" srcOrd="0" destOrd="0" presId="urn:microsoft.com/office/officeart/2008/layout/LinedList"/>
    <dgm:cxn modelId="{AFEB1824-9818-EF4D-98D3-2B5B9DE67AEA}" type="presParOf" srcId="{2FB42878-A0FB-2440-A6C7-A85E0918B744}" destId="{71FD9B53-6429-194E-AD7E-C21D921472ED}" srcOrd="1" destOrd="0" presId="urn:microsoft.com/office/officeart/2008/layout/LinedList"/>
    <dgm:cxn modelId="{45ECCE4F-F0F8-954F-9913-9393382AF463}" type="presParOf" srcId="{532C4536-A96B-4846-A44D-3E1F4A4DC428}" destId="{74421C58-410B-D248-B137-516198B576F9}" srcOrd="4" destOrd="0" presId="urn:microsoft.com/office/officeart/2008/layout/LinedList"/>
    <dgm:cxn modelId="{90042354-CEAD-534E-9DE6-1CA539A4E5EC}" type="presParOf" srcId="{532C4536-A96B-4846-A44D-3E1F4A4DC428}" destId="{DDAB7972-80E5-364B-ABC4-32C3B0E01009}" srcOrd="5" destOrd="0" presId="urn:microsoft.com/office/officeart/2008/layout/LinedList"/>
    <dgm:cxn modelId="{ED041CB7-9A45-2745-AD54-9CD190421951}" type="presParOf" srcId="{DDAB7972-80E5-364B-ABC4-32C3B0E01009}" destId="{19ACC9E4-5463-3441-A2D0-0976F513E171}" srcOrd="0" destOrd="0" presId="urn:microsoft.com/office/officeart/2008/layout/LinedList"/>
    <dgm:cxn modelId="{A37EDA1E-9289-934A-83D3-4D989C45E440}" type="presParOf" srcId="{DDAB7972-80E5-364B-ABC4-32C3B0E01009}" destId="{7E11835A-38FC-B549-9DC7-713FA1907BD3}" srcOrd="1" destOrd="0" presId="urn:microsoft.com/office/officeart/2008/layout/LinedList"/>
  </dgm:cxnLst>
  <dgm:bg/>
  <dgm:whole>
    <a:ln w="28575">
      <a:noFill/>
    </a:ln>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53725D-D475-A645-95E7-8F2A31075372}">
      <dsp:nvSpPr>
        <dsp:cNvPr id="0" name=""/>
        <dsp:cNvSpPr/>
      </dsp:nvSpPr>
      <dsp:spPr>
        <a:xfrm>
          <a:off x="0" y="2012"/>
          <a:ext cx="3553413"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accent4">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E3BE543C-6A59-9F48-95E0-936B8C814858}">
      <dsp:nvSpPr>
        <dsp:cNvPr id="0" name=""/>
        <dsp:cNvSpPr/>
      </dsp:nvSpPr>
      <dsp:spPr>
        <a:xfrm>
          <a:off x="0" y="2012"/>
          <a:ext cx="3553413" cy="13727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b="1" kern="1200" dirty="0"/>
            <a:t>What are</a:t>
          </a:r>
          <a:r>
            <a:rPr lang="en-US" sz="2100" kern="1200" dirty="0"/>
            <a:t> the happiest countries?</a:t>
          </a:r>
        </a:p>
      </dsp:txBody>
      <dsp:txXfrm>
        <a:off x="0" y="2012"/>
        <a:ext cx="3553413" cy="1372798"/>
      </dsp:txXfrm>
    </dsp:sp>
    <dsp:sp modelId="{5ADCCCCE-92BC-0F41-8520-A477E2DC8141}">
      <dsp:nvSpPr>
        <dsp:cNvPr id="0" name=""/>
        <dsp:cNvSpPr/>
      </dsp:nvSpPr>
      <dsp:spPr>
        <a:xfrm>
          <a:off x="0" y="1374810"/>
          <a:ext cx="3553413"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accent4">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7C54A57-7E49-CF48-B8A0-28D0982AED9C}">
      <dsp:nvSpPr>
        <dsp:cNvPr id="0" name=""/>
        <dsp:cNvSpPr/>
      </dsp:nvSpPr>
      <dsp:spPr>
        <a:xfrm>
          <a:off x="0" y="1374810"/>
          <a:ext cx="3553413" cy="13727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b="1" kern="1200" dirty="0"/>
            <a:t>How strongly</a:t>
          </a:r>
          <a:r>
            <a:rPr lang="en-US" sz="2100" kern="1200" dirty="0"/>
            <a:t> do the factors given correlate with a country's happiness?</a:t>
          </a:r>
        </a:p>
      </dsp:txBody>
      <dsp:txXfrm>
        <a:off x="0" y="1374810"/>
        <a:ext cx="3553413" cy="1372798"/>
      </dsp:txXfrm>
    </dsp:sp>
    <dsp:sp modelId="{74421C58-410B-D248-B137-516198B576F9}">
      <dsp:nvSpPr>
        <dsp:cNvPr id="0" name=""/>
        <dsp:cNvSpPr/>
      </dsp:nvSpPr>
      <dsp:spPr>
        <a:xfrm>
          <a:off x="0" y="2747609"/>
          <a:ext cx="3553413" cy="0"/>
        </a:xfrm>
        <a:prstGeom prst="line">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w="6350" cap="flat" cmpd="sng" algn="ctr">
          <a:solidFill>
            <a:schemeClr val="accent4">
              <a:shade val="80000"/>
              <a:hueOff val="0"/>
              <a:satOff val="0"/>
              <a:lumOff val="0"/>
              <a:alphaOff val="0"/>
            </a:schemeClr>
          </a:solidFill>
          <a:prstDash val="solid"/>
          <a:miter lim="800000"/>
        </a:ln>
        <a:effectLst/>
      </dsp:spPr>
      <dsp:style>
        <a:lnRef idx="1">
          <a:scrgbClr r="0" g="0" b="0"/>
        </a:lnRef>
        <a:fillRef idx="3">
          <a:scrgbClr r="0" g="0" b="0"/>
        </a:fillRef>
        <a:effectRef idx="2">
          <a:scrgbClr r="0" g="0" b="0"/>
        </a:effectRef>
        <a:fontRef idx="minor">
          <a:schemeClr val="lt1"/>
        </a:fontRef>
      </dsp:style>
    </dsp:sp>
    <dsp:sp modelId="{19ACC9E4-5463-3441-A2D0-0976F513E171}">
      <dsp:nvSpPr>
        <dsp:cNvPr id="0" name=""/>
        <dsp:cNvSpPr/>
      </dsp:nvSpPr>
      <dsp:spPr>
        <a:xfrm>
          <a:off x="0" y="2747609"/>
          <a:ext cx="3553413" cy="137279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a:t>Have a country’s happiness score </a:t>
          </a:r>
          <a:r>
            <a:rPr lang="en-US" sz="2100" b="1" kern="1200"/>
            <a:t>changed</a:t>
          </a:r>
          <a:r>
            <a:rPr lang="en-US" sz="2100" kern="1200"/>
            <a:t> over time?</a:t>
          </a:r>
          <a:endParaRPr lang="en-US" sz="2100" kern="1200" dirty="0"/>
        </a:p>
      </dsp:txBody>
      <dsp:txXfrm>
        <a:off x="0" y="2747609"/>
        <a:ext cx="3553413" cy="1372798"/>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jpg>
</file>

<file path=ppt/media/image14.png>
</file>

<file path=ppt/media/image2.png>
</file>

<file path=ppt/media/image3.jp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D0239B0-27AE-844C-96E0-676376A785D7}" type="datetimeFigureOut">
              <a:rPr lang="en-US" smtClean="0"/>
              <a:t>3/19/25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424E57-10C9-924E-B875-A5CF2407AD89}" type="slidenum">
              <a:rPr lang="en-US" smtClean="0"/>
              <a:t>‹#›</a:t>
            </a:fld>
            <a:endParaRPr lang="en-US"/>
          </a:p>
        </p:txBody>
      </p:sp>
    </p:spTree>
    <p:extLst>
      <p:ext uri="{BB962C8B-B14F-4D97-AF65-F5344CB8AC3E}">
        <p14:creationId xmlns:p14="http://schemas.microsoft.com/office/powerpoint/2010/main" val="20213800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(say names)</a:t>
            </a:r>
          </a:p>
          <a:p>
            <a:endParaRPr lang="en-US" dirty="0"/>
          </a:p>
          <a:p>
            <a:r>
              <a:rPr lang="en-US" dirty="0"/>
              <a:t>Our project we focused on looking at happiness of the world of time</a:t>
            </a:r>
          </a:p>
        </p:txBody>
      </p:sp>
      <p:sp>
        <p:nvSpPr>
          <p:cNvPr id="4" name="Slide Number Placeholder 3"/>
          <p:cNvSpPr>
            <a:spLocks noGrp="1"/>
          </p:cNvSpPr>
          <p:nvPr>
            <p:ph type="sldNum" sz="quarter" idx="5"/>
          </p:nvPr>
        </p:nvSpPr>
        <p:spPr/>
        <p:txBody>
          <a:bodyPr/>
          <a:lstStyle/>
          <a:p>
            <a:fld id="{C2424E57-10C9-924E-B875-A5CF2407AD89}" type="slidenum">
              <a:rPr lang="en-US" smtClean="0"/>
              <a:t>1</a:t>
            </a:fld>
            <a:endParaRPr lang="en-US"/>
          </a:p>
        </p:txBody>
      </p:sp>
    </p:spTree>
    <p:extLst>
      <p:ext uri="{BB962C8B-B14F-4D97-AF65-F5344CB8AC3E}">
        <p14:creationId xmlns:p14="http://schemas.microsoft.com/office/powerpoint/2010/main" val="929037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t>
            </a:r>
            <a:r>
              <a:rPr lang="en-US" b="1" dirty="0"/>
              <a:t>World Happiness Report</a:t>
            </a:r>
            <a:r>
              <a:rPr lang="en-US" dirty="0"/>
              <a:t>, using data from the Gallup World Poll, calculates the relative happiness of countries based on various factors, like the </a:t>
            </a:r>
            <a:r>
              <a:rPr lang="en-US" b="1" dirty="0"/>
              <a:t>economy</a:t>
            </a:r>
            <a:r>
              <a:rPr lang="en-US" dirty="0"/>
              <a:t>, </a:t>
            </a:r>
            <a:r>
              <a:rPr lang="en-US" b="1" dirty="0"/>
              <a:t>health</a:t>
            </a:r>
            <a:r>
              <a:rPr lang="en-US" dirty="0"/>
              <a:t>, and </a:t>
            </a:r>
            <a:r>
              <a:rPr lang="en-US" b="1" dirty="0"/>
              <a:t>trust in government to name a few</a:t>
            </a:r>
            <a:r>
              <a:rPr lang="en-US" dirty="0"/>
              <a:t>.</a:t>
            </a:r>
          </a:p>
          <a:p>
            <a:endParaRPr lang="en-US" dirty="0"/>
          </a:p>
          <a:p>
            <a:r>
              <a:rPr lang="en-US" dirty="0"/>
              <a:t>People rate their happiness on a scale from </a:t>
            </a:r>
            <a:r>
              <a:rPr lang="en-US" b="1" dirty="0"/>
              <a:t>0 to 10</a:t>
            </a:r>
            <a:r>
              <a:rPr lang="en-US" dirty="0"/>
              <a:t>, with 0 least happy and 10 most happy. This is then compiled to describe the happiness of a country based on its </a:t>
            </a:r>
            <a:r>
              <a:rPr lang="en-US" b="1" dirty="0"/>
              <a:t>individuals' opinions</a:t>
            </a:r>
            <a:r>
              <a:rPr lang="en-US" dirty="0"/>
              <a:t>.</a:t>
            </a:r>
          </a:p>
          <a:p>
            <a:endParaRPr lang="en-US" dirty="0"/>
          </a:p>
          <a:p>
            <a:r>
              <a:rPr lang="en-US" dirty="0"/>
              <a:t>This project </a:t>
            </a:r>
            <a:r>
              <a:rPr lang="en-US" b="1" dirty="0"/>
              <a:t>displays data</a:t>
            </a:r>
            <a:r>
              <a:rPr lang="en-US" dirty="0"/>
              <a:t> about the </a:t>
            </a:r>
            <a:r>
              <a:rPr lang="en-US" b="1" dirty="0"/>
              <a:t>happiest countries</a:t>
            </a:r>
            <a:r>
              <a:rPr lang="en-US" dirty="0"/>
              <a:t> in the world, and the </a:t>
            </a:r>
            <a:r>
              <a:rPr lang="en-US" b="1" dirty="0"/>
              <a:t>factors which contribute </a:t>
            </a:r>
            <a:r>
              <a:rPr lang="en-US" dirty="0"/>
              <a:t>to this happiness.</a:t>
            </a:r>
          </a:p>
          <a:p>
            <a:endParaRPr lang="en-US" dirty="0"/>
          </a:p>
        </p:txBody>
      </p:sp>
      <p:sp>
        <p:nvSpPr>
          <p:cNvPr id="4" name="Slide Number Placeholder 3"/>
          <p:cNvSpPr>
            <a:spLocks noGrp="1"/>
          </p:cNvSpPr>
          <p:nvPr>
            <p:ph type="sldNum" sz="quarter" idx="5"/>
          </p:nvPr>
        </p:nvSpPr>
        <p:spPr/>
        <p:txBody>
          <a:bodyPr/>
          <a:lstStyle/>
          <a:p>
            <a:fld id="{C2424E57-10C9-924E-B875-A5CF2407AD89}" type="slidenum">
              <a:rPr lang="en-US" smtClean="0"/>
              <a:t>2</a:t>
            </a:fld>
            <a:endParaRPr lang="en-US"/>
          </a:p>
        </p:txBody>
      </p:sp>
    </p:spTree>
    <p:extLst>
      <p:ext uri="{BB962C8B-B14F-4D97-AF65-F5344CB8AC3E}">
        <p14:creationId xmlns:p14="http://schemas.microsoft.com/office/powerpoint/2010/main" val="40672541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at the data given some of the questions we wanted to explore was what countries are the happiest out of all the years given?</a:t>
            </a:r>
          </a:p>
          <a:p>
            <a:endParaRPr lang="en-US" dirty="0"/>
          </a:p>
          <a:p>
            <a:r>
              <a:rPr lang="en-US" dirty="0"/>
              <a:t>How strongly are the factors that the dataset has correlate to the country's happiness? Which factors might have led to people saying they are happy?</a:t>
            </a:r>
          </a:p>
          <a:p>
            <a:endParaRPr lang="en-US" dirty="0"/>
          </a:p>
          <a:p>
            <a:r>
              <a:rPr lang="en-US" dirty="0"/>
              <a:t>Have the countries scores changed over time? And how so? Are there consistencies in who is at the top or is there a lot of fluctuation?</a:t>
            </a:r>
          </a:p>
        </p:txBody>
      </p:sp>
      <p:sp>
        <p:nvSpPr>
          <p:cNvPr id="4" name="Slide Number Placeholder 3"/>
          <p:cNvSpPr>
            <a:spLocks noGrp="1"/>
          </p:cNvSpPr>
          <p:nvPr>
            <p:ph type="sldNum" sz="quarter" idx="5"/>
          </p:nvPr>
        </p:nvSpPr>
        <p:spPr/>
        <p:txBody>
          <a:bodyPr/>
          <a:lstStyle/>
          <a:p>
            <a:fld id="{C2424E57-10C9-924E-B875-A5CF2407AD89}" type="slidenum">
              <a:rPr lang="en-US" smtClean="0"/>
              <a:t>3</a:t>
            </a:fld>
            <a:endParaRPr lang="en-US"/>
          </a:p>
        </p:txBody>
      </p:sp>
    </p:spTree>
    <p:extLst>
      <p:ext uri="{BB962C8B-B14F-4D97-AF65-F5344CB8AC3E}">
        <p14:creationId xmlns:p14="http://schemas.microsoft.com/office/powerpoint/2010/main" val="33397624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lnSpc>
                <a:spcPct val="100000"/>
              </a:lnSpc>
              <a:buNone/>
            </a:pPr>
            <a:endParaRPr lang="en-US" dirty="0">
              <a:solidFill>
                <a:schemeClr val="bg1"/>
              </a:solidFill>
            </a:endParaRPr>
          </a:p>
          <a:p>
            <a:pPr marL="0" lvl="0" indent="0">
              <a:lnSpc>
                <a:spcPct val="100000"/>
              </a:lnSpc>
              <a:buNone/>
            </a:pPr>
            <a:r>
              <a:rPr lang="en-US" dirty="0">
                <a:solidFill>
                  <a:schemeClr val="bg1"/>
                </a:solidFill>
              </a:rPr>
              <a:t>We chose variables that corresponded with the questions we wanted to answer</a:t>
            </a:r>
          </a:p>
          <a:p>
            <a:pPr marL="0" lvl="0" indent="0">
              <a:lnSpc>
                <a:spcPct val="100000"/>
              </a:lnSpc>
              <a:buNone/>
            </a:pPr>
            <a:r>
              <a:rPr lang="en-US" dirty="0">
                <a:solidFill>
                  <a:schemeClr val="bg1"/>
                </a:solidFill>
              </a:rPr>
              <a:t> happiness score to get the overall evaluation and to answer our question of which one is the happiest.</a:t>
            </a:r>
          </a:p>
          <a:p>
            <a:pPr marL="0" lvl="0" indent="0">
              <a:lnSpc>
                <a:spcPct val="100000"/>
              </a:lnSpc>
              <a:buNone/>
            </a:pPr>
            <a:r>
              <a:rPr lang="en-US" dirty="0">
                <a:solidFill>
                  <a:schemeClr val="bg1"/>
                </a:solidFill>
              </a:rPr>
              <a:t>The social factors that were given to see which ones had a bigger impact, and they are factors that can be changed and influenced by the government to help their country improve their happiness score</a:t>
            </a:r>
          </a:p>
          <a:p>
            <a:pPr marL="0" lvl="0" indent="0">
              <a:lnSpc>
                <a:spcPct val="100000"/>
              </a:lnSpc>
              <a:buNone/>
            </a:pPr>
            <a:r>
              <a:rPr lang="en-US" dirty="0">
                <a:solidFill>
                  <a:schemeClr val="bg1"/>
                </a:solidFill>
              </a:rPr>
              <a:t>And time to answer our questions of how variable is the top happiest countries</a:t>
            </a:r>
          </a:p>
          <a:p>
            <a:pPr marL="0" lvl="0" indent="0">
              <a:lnSpc>
                <a:spcPct val="100000"/>
              </a:lnSpc>
              <a:buNone/>
            </a:pPr>
            <a:endParaRPr lang="en-US" dirty="0">
              <a:solidFill>
                <a:schemeClr val="bg1"/>
              </a:solidFill>
            </a:endParaRPr>
          </a:p>
          <a:p>
            <a:pPr marL="0" lvl="0" indent="0">
              <a:lnSpc>
                <a:spcPct val="100000"/>
              </a:lnSpc>
              <a:buNone/>
            </a:pPr>
            <a:r>
              <a:rPr lang="en-US" dirty="0">
                <a:solidFill>
                  <a:schemeClr val="bg1"/>
                </a:solidFill>
              </a:rPr>
              <a:t>Data that did not help to answer these questions was removed from our file in favor of our main variables.</a:t>
            </a:r>
          </a:p>
          <a:p>
            <a:pPr marL="0" lvl="0" indent="0">
              <a:lnSpc>
                <a:spcPct val="100000"/>
              </a:lnSpc>
              <a:buNone/>
            </a:pPr>
            <a:endParaRPr lang="en-US" dirty="0">
              <a:solidFill>
                <a:schemeClr val="bg1"/>
              </a:solidFill>
            </a:endParaRPr>
          </a:p>
          <a:p>
            <a:pPr marL="0" lvl="0" indent="0">
              <a:lnSpc>
                <a:spcPct val="100000"/>
              </a:lnSpc>
              <a:buNone/>
            </a:pPr>
            <a:r>
              <a:rPr lang="en-US" dirty="0">
                <a:solidFill>
                  <a:schemeClr val="bg1"/>
                </a:solidFill>
              </a:rPr>
              <a:t>We wanted to show exactly the variables that we extracted from the data set, and we maintained them in their individual years</a:t>
            </a:r>
          </a:p>
          <a:p>
            <a:endParaRPr lang="en-US" dirty="0"/>
          </a:p>
        </p:txBody>
      </p:sp>
      <p:sp>
        <p:nvSpPr>
          <p:cNvPr id="4" name="Slide Number Placeholder 3"/>
          <p:cNvSpPr>
            <a:spLocks noGrp="1"/>
          </p:cNvSpPr>
          <p:nvPr>
            <p:ph type="sldNum" sz="quarter" idx="5"/>
          </p:nvPr>
        </p:nvSpPr>
        <p:spPr/>
        <p:txBody>
          <a:bodyPr/>
          <a:lstStyle/>
          <a:p>
            <a:fld id="{C2424E57-10C9-924E-B875-A5CF2407AD89}" type="slidenum">
              <a:rPr lang="en-US" smtClean="0"/>
              <a:t>4</a:t>
            </a:fld>
            <a:endParaRPr lang="en-US"/>
          </a:p>
        </p:txBody>
      </p:sp>
    </p:spTree>
    <p:extLst>
      <p:ext uri="{BB962C8B-B14F-4D97-AF65-F5344CB8AC3E}">
        <p14:creationId xmlns:p14="http://schemas.microsoft.com/office/powerpoint/2010/main" val="3488218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a brief look into some </a:t>
            </a:r>
            <a:r>
              <a:rPr lang="en-US"/>
              <a:t>of our code</a:t>
            </a:r>
            <a:r>
              <a:rPr lang="en-US" dirty="0"/>
              <a:t> to show how we got the top 10 </a:t>
            </a:r>
            <a:r>
              <a:rPr lang="en-US"/>
              <a:t>happiest countries </a:t>
            </a:r>
          </a:p>
        </p:txBody>
      </p:sp>
      <p:sp>
        <p:nvSpPr>
          <p:cNvPr id="4" name="Slide Number Placeholder 3"/>
          <p:cNvSpPr>
            <a:spLocks noGrp="1"/>
          </p:cNvSpPr>
          <p:nvPr>
            <p:ph type="sldNum" sz="quarter" idx="5"/>
          </p:nvPr>
        </p:nvSpPr>
        <p:spPr/>
        <p:txBody>
          <a:bodyPr/>
          <a:lstStyle/>
          <a:p>
            <a:fld id="{C2424E57-10C9-924E-B875-A5CF2407AD89}" type="slidenum">
              <a:rPr lang="en-US" smtClean="0"/>
              <a:t>5</a:t>
            </a:fld>
            <a:endParaRPr lang="en-US"/>
          </a:p>
        </p:txBody>
      </p:sp>
    </p:spTree>
    <p:extLst>
      <p:ext uri="{BB962C8B-B14F-4D97-AF65-F5344CB8AC3E}">
        <p14:creationId xmlns:p14="http://schemas.microsoft.com/office/powerpoint/2010/main" val="10942660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we have a line graph where our x axis is showing years, y axis is showing level of happiness score and the plots are connected to each countries score over the years to show us their trends of their rankings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Denmark, Norway, Finland, Switzerland, and Iceland are the </a:t>
            </a:r>
            <a:r>
              <a:rPr lang="en-US" b="1" dirty="0"/>
              <a:t>top 5 happiest countries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We took the average of every countries happiness scores to find the top 5 and then plotted them on a graph showing the evolution of their scores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We notice that there have been some consistencies with Denmark, Norway, and Iceland as their score has stayed pretty stable over the years. There hasn’t been any dramatic drops in happiness so the factors that influence </a:t>
            </a:r>
            <a:r>
              <a:rPr lang="en-US" b="1" dirty="0" err="1"/>
              <a:t>hapiness</a:t>
            </a:r>
            <a:r>
              <a:rPr lang="en-US" b="1" dirty="0"/>
              <a:t> must be something that once in place can be stable, like possibly freedom, health, family, government trust?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Finland is the country whose happiness has </a:t>
            </a:r>
            <a:r>
              <a:rPr lang="en-US" b="1" dirty="0"/>
              <a:t>improved most over time, and has the greatest changes in happiness over time which we could make the assumption that happiness can be something that could be easier to improve than worsen. </a:t>
            </a:r>
          </a:p>
          <a:p>
            <a:endParaRPr lang="en-US" dirty="0"/>
          </a:p>
        </p:txBody>
      </p:sp>
      <p:sp>
        <p:nvSpPr>
          <p:cNvPr id="4" name="Slide Number Placeholder 3"/>
          <p:cNvSpPr>
            <a:spLocks noGrp="1"/>
          </p:cNvSpPr>
          <p:nvPr>
            <p:ph type="sldNum" sz="quarter" idx="5"/>
          </p:nvPr>
        </p:nvSpPr>
        <p:spPr/>
        <p:txBody>
          <a:bodyPr/>
          <a:lstStyle/>
          <a:p>
            <a:fld id="{C2424E57-10C9-924E-B875-A5CF2407AD89}" type="slidenum">
              <a:rPr lang="en-US" smtClean="0"/>
              <a:t>6</a:t>
            </a:fld>
            <a:endParaRPr lang="en-US"/>
          </a:p>
        </p:txBody>
      </p:sp>
    </p:spTree>
    <p:extLst>
      <p:ext uri="{BB962C8B-B14F-4D97-AF65-F5344CB8AC3E}">
        <p14:creationId xmlns:p14="http://schemas.microsoft.com/office/powerpoint/2010/main" val="7081331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graph where on the x axis we have factors, and then on the y axis we have the top 5 countries. The darker the green the higher value a factor had on the country’s happiness score</a:t>
            </a:r>
          </a:p>
          <a:p>
            <a:endParaRPr lang="en-US" dirty="0"/>
          </a:p>
          <a:p>
            <a:r>
              <a:rPr lang="en-US" dirty="0"/>
              <a:t>The top 5 countries consistently have family and economy as the top factors to contribute to happiness, meaning we can assume that these factors have more of an impact of happiness than the others. Health is  a bit darker showing that this is a common factor that might have been for a person to happy. </a:t>
            </a:r>
          </a:p>
          <a:p>
            <a:endParaRPr lang="en-US" dirty="0"/>
          </a:p>
          <a:p>
            <a:r>
              <a:rPr lang="en-US" dirty="0"/>
              <a:t>Freedom and Trust apparently did not have an impact on people’s happiness, so it could mean that people </a:t>
            </a:r>
            <a:r>
              <a:rPr lang="en-US" dirty="0" err="1"/>
              <a:t>dont</a:t>
            </a:r>
            <a:r>
              <a:rPr lang="en-US" dirty="0"/>
              <a:t> consider these factors to their happiness, it might be because these are things that individuals might not look at, and they are more so factors relating to a population. </a:t>
            </a:r>
          </a:p>
          <a:p>
            <a:endParaRPr lang="en-US" dirty="0"/>
          </a:p>
          <a:p>
            <a:endParaRPr lang="en-US" dirty="0"/>
          </a:p>
        </p:txBody>
      </p:sp>
      <p:sp>
        <p:nvSpPr>
          <p:cNvPr id="4" name="Slide Number Placeholder 3"/>
          <p:cNvSpPr>
            <a:spLocks noGrp="1"/>
          </p:cNvSpPr>
          <p:nvPr>
            <p:ph type="sldNum" sz="quarter" idx="5"/>
          </p:nvPr>
        </p:nvSpPr>
        <p:spPr/>
        <p:txBody>
          <a:bodyPr/>
          <a:lstStyle/>
          <a:p>
            <a:fld id="{C2424E57-10C9-924E-B875-A5CF2407AD89}" type="slidenum">
              <a:rPr lang="en-US" smtClean="0"/>
              <a:t>7</a:t>
            </a:fld>
            <a:endParaRPr lang="en-US"/>
          </a:p>
        </p:txBody>
      </p:sp>
    </p:spTree>
    <p:extLst>
      <p:ext uri="{BB962C8B-B14F-4D97-AF65-F5344CB8AC3E}">
        <p14:creationId xmlns:p14="http://schemas.microsoft.com/office/powerpoint/2010/main" val="28834387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continue our investigation on the impact of factors on scores we wanted to look at if the score of a certain factor was higher, how that influenced the overall happiness score.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5 graphs are for each factor, the total data was used in 2019, x axis has the value of the factor, and the y axis has the value of the happiness score. Then we plotted an average trend line to get a look at relationship between the values.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can see that economy, family, and health have the steepest lines. Meaning that the higher their values are the more likely that that overall happiness score will be higher, so to improve your happiness score these would be the factors you would want to target. Freedom and trust don’t have that steep of a slope meaning their increase in values doesn’t improve the happiness score that much. Also noting their y intercepts you can see that they have a less initial impact on the </a:t>
            </a:r>
            <a:r>
              <a:rPr lang="en-US" dirty="0" err="1"/>
              <a:t>happines</a:t>
            </a:r>
            <a:r>
              <a:rPr lang="en-US" dirty="0"/>
              <a:t> factor compared to family for example.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Trust doesn’t have as much of an impact on happiness, while economy, health, and family have a much </a:t>
            </a:r>
            <a:r>
              <a:rPr lang="en-US" b="1" dirty="0"/>
              <a:t>more consistent contribution</a:t>
            </a:r>
            <a:r>
              <a:rPr lang="en-US" dirty="0"/>
              <a:t> to happiness</a:t>
            </a:r>
          </a:p>
          <a:p>
            <a:endParaRPr lang="en-US" dirty="0"/>
          </a:p>
        </p:txBody>
      </p:sp>
      <p:sp>
        <p:nvSpPr>
          <p:cNvPr id="4" name="Slide Number Placeholder 3"/>
          <p:cNvSpPr>
            <a:spLocks noGrp="1"/>
          </p:cNvSpPr>
          <p:nvPr>
            <p:ph type="sldNum" sz="quarter" idx="5"/>
          </p:nvPr>
        </p:nvSpPr>
        <p:spPr/>
        <p:txBody>
          <a:bodyPr/>
          <a:lstStyle/>
          <a:p>
            <a:fld id="{C2424E57-10C9-924E-B875-A5CF2407AD89}" type="slidenum">
              <a:rPr lang="en-US" smtClean="0"/>
              <a:t>8</a:t>
            </a:fld>
            <a:endParaRPr lang="en-US"/>
          </a:p>
        </p:txBody>
      </p:sp>
    </p:spTree>
    <p:extLst>
      <p:ext uri="{BB962C8B-B14F-4D97-AF65-F5344CB8AC3E}">
        <p14:creationId xmlns:p14="http://schemas.microsoft.com/office/powerpoint/2010/main" val="28597416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wrap it up for our main conclusions were…</a:t>
            </a:r>
          </a:p>
        </p:txBody>
      </p:sp>
      <p:sp>
        <p:nvSpPr>
          <p:cNvPr id="4" name="Slide Number Placeholder 3"/>
          <p:cNvSpPr>
            <a:spLocks noGrp="1"/>
          </p:cNvSpPr>
          <p:nvPr>
            <p:ph type="sldNum" sz="quarter" idx="5"/>
          </p:nvPr>
        </p:nvSpPr>
        <p:spPr/>
        <p:txBody>
          <a:bodyPr/>
          <a:lstStyle/>
          <a:p>
            <a:fld id="{C2424E57-10C9-924E-B875-A5CF2407AD89}" type="slidenum">
              <a:rPr lang="en-US" smtClean="0"/>
              <a:t>9</a:t>
            </a:fld>
            <a:endParaRPr lang="en-US"/>
          </a:p>
        </p:txBody>
      </p:sp>
    </p:spTree>
    <p:extLst>
      <p:ext uri="{BB962C8B-B14F-4D97-AF65-F5344CB8AC3E}">
        <p14:creationId xmlns:p14="http://schemas.microsoft.com/office/powerpoint/2010/main" val="32353407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301923" y="1122363"/>
            <a:ext cx="7588155" cy="2621154"/>
          </a:xfrm>
        </p:spPr>
        <p:txBody>
          <a:bodyPr anchor="b">
            <a:normAutofit/>
          </a:bodyPr>
          <a:lstStyle>
            <a:lvl1pPr algn="ctr">
              <a:defRPr sz="400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3843708"/>
            <a:ext cx="7588155" cy="1414091"/>
          </a:xfrm>
        </p:spPr>
        <p:txBody>
          <a:bodyPr>
            <a:normAutofit/>
          </a:bodyPr>
          <a:lstStyle>
            <a:lvl1pPr marL="0" indent="0" algn="ctr">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128FA71-3A18-48C0-980F-4B68F7F63042}" type="datetime1">
              <a:rPr lang="en-US" smtClean="0"/>
              <a:t>3/19/25</a:t>
            </a:fld>
            <a:endParaRPr lang="en-US"/>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448164293"/>
      </p:ext>
    </p:extLst>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E956D-CB73-C986-F100-46487310D11E}"/>
              </a:ext>
            </a:extLst>
          </p:cNvPr>
          <p:cNvSpPr>
            <a:spLocks noGrp="1"/>
          </p:cNvSpPr>
          <p:nvPr>
            <p:ph type="title"/>
          </p:nvPr>
        </p:nvSpPr>
        <p:spPr>
          <a:xfrm>
            <a:off x="612648" y="548640"/>
            <a:ext cx="10515600" cy="1132258"/>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423E6A-A07C-BF0D-EA30-9A8A854E48F1}"/>
              </a:ext>
            </a:extLst>
          </p:cNvPr>
          <p:cNvSpPr>
            <a:spLocks noGrp="1"/>
          </p:cNvSpPr>
          <p:nvPr>
            <p:ph type="body" orient="vert" idx="1"/>
          </p:nvPr>
        </p:nvSpPr>
        <p:spPr>
          <a:xfrm>
            <a:off x="612648" y="1680898"/>
            <a:ext cx="10515600" cy="44960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C9908-8F95-8DFC-72CC-158552B56735}"/>
              </a:ext>
            </a:extLst>
          </p:cNvPr>
          <p:cNvSpPr>
            <a:spLocks noGrp="1"/>
          </p:cNvSpPr>
          <p:nvPr>
            <p:ph type="dt" sz="half" idx="10"/>
          </p:nvPr>
        </p:nvSpPr>
        <p:spPr/>
        <p:txBody>
          <a:bodyPr/>
          <a:lstStyle/>
          <a:p>
            <a:fld id="{7104EDB3-C0E8-45F8-9E1D-1B6C8D1880C0}" type="datetime1">
              <a:rPr lang="en-US" smtClean="0"/>
              <a:t>3/19/25</a:t>
            </a:fld>
            <a:endParaRPr lang="en-US"/>
          </a:p>
        </p:txBody>
      </p:sp>
      <p:sp>
        <p:nvSpPr>
          <p:cNvPr id="5" name="Footer Placeholder 4">
            <a:extLst>
              <a:ext uri="{FF2B5EF4-FFF2-40B4-BE49-F238E27FC236}">
                <a16:creationId xmlns:a16="http://schemas.microsoft.com/office/drawing/2014/main" id="{2C26C9BE-9060-50CB-2BB7-07307FF89A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4A835B-97D3-BC22-F0B8-4986D4636271}"/>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401141054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85B0252-346C-F6F4-3642-19F571550D45}"/>
              </a:ext>
            </a:extLst>
          </p:cNvPr>
          <p:cNvSpPr>
            <a:spLocks noGrp="1"/>
          </p:cNvSpPr>
          <p:nvPr>
            <p:ph type="title" orient="vert"/>
          </p:nvPr>
        </p:nvSpPr>
        <p:spPr>
          <a:xfrm>
            <a:off x="9634888" y="578497"/>
            <a:ext cx="2047037" cy="559846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798DA36-7351-9D6A-518B-678AB8A507D3}"/>
              </a:ext>
            </a:extLst>
          </p:cNvPr>
          <p:cNvSpPr>
            <a:spLocks noGrp="1"/>
          </p:cNvSpPr>
          <p:nvPr>
            <p:ph type="body" orient="vert" idx="1"/>
          </p:nvPr>
        </p:nvSpPr>
        <p:spPr>
          <a:xfrm>
            <a:off x="838200" y="578497"/>
            <a:ext cx="8796688" cy="55984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46BDFF-D746-836C-04B8-CA89AD5D1466}"/>
              </a:ext>
            </a:extLst>
          </p:cNvPr>
          <p:cNvSpPr>
            <a:spLocks noGrp="1"/>
          </p:cNvSpPr>
          <p:nvPr>
            <p:ph type="dt" sz="half" idx="10"/>
          </p:nvPr>
        </p:nvSpPr>
        <p:spPr/>
        <p:txBody>
          <a:bodyPr/>
          <a:lstStyle/>
          <a:p>
            <a:fld id="{9CF0EC4B-54ED-4041-B552-9BA760FA3DBA}" type="datetime1">
              <a:rPr lang="en-US" smtClean="0"/>
              <a:t>3/19/25</a:t>
            </a:fld>
            <a:endParaRPr lang="en-US"/>
          </a:p>
        </p:txBody>
      </p:sp>
      <p:sp>
        <p:nvSpPr>
          <p:cNvPr id="5" name="Footer Placeholder 4">
            <a:extLst>
              <a:ext uri="{FF2B5EF4-FFF2-40B4-BE49-F238E27FC236}">
                <a16:creationId xmlns:a16="http://schemas.microsoft.com/office/drawing/2014/main" id="{919AA929-A9E6-FF9C-0C59-177F892D6A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16D893-7E81-90DC-4139-7687B39C3AC8}"/>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118779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51C1210E-201E-4473-82AC-2466F5386C38}" type="datetime1">
              <a:rPr lang="en-US" smtClean="0"/>
              <a:t>3/19/25</a:t>
            </a:fld>
            <a:endParaRPr lang="en-US"/>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770177128"/>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D06AF-EF87-8489-2C82-DEB90B7EFE0C}"/>
              </a:ext>
            </a:extLst>
          </p:cNvPr>
          <p:cNvSpPr>
            <a:spLocks noGrp="1"/>
          </p:cNvSpPr>
          <p:nvPr>
            <p:ph type="title"/>
          </p:nvPr>
        </p:nvSpPr>
        <p:spPr>
          <a:xfrm>
            <a:off x="603381" y="553616"/>
            <a:ext cx="8273140" cy="4008859"/>
          </a:xfrm>
        </p:spPr>
        <p:txBody>
          <a:bodyPr anchor="t">
            <a:normAutofit/>
          </a:bodyPr>
          <a:lstStyle>
            <a:lvl1pPr>
              <a:defRPr sz="5400" cap="all" baseline="0"/>
            </a:lvl1pPr>
          </a:lstStyle>
          <a:p>
            <a:r>
              <a:rPr lang="en-US"/>
              <a:t>Click to edit Master title style</a:t>
            </a:r>
          </a:p>
        </p:txBody>
      </p:sp>
      <p:sp>
        <p:nvSpPr>
          <p:cNvPr id="3" name="Text Placeholder 2">
            <a:extLst>
              <a:ext uri="{FF2B5EF4-FFF2-40B4-BE49-F238E27FC236}">
                <a16:creationId xmlns:a16="http://schemas.microsoft.com/office/drawing/2014/main" id="{308E5678-CA38-1318-9EA2-5E0A4F9A59BA}"/>
              </a:ext>
            </a:extLst>
          </p:cNvPr>
          <p:cNvSpPr>
            <a:spLocks noGrp="1"/>
          </p:cNvSpPr>
          <p:nvPr>
            <p:ph type="body" idx="1"/>
          </p:nvPr>
        </p:nvSpPr>
        <p:spPr>
          <a:xfrm>
            <a:off x="603380" y="4589463"/>
            <a:ext cx="8273140" cy="1384617"/>
          </a:xfrm>
        </p:spPr>
        <p:txBody>
          <a:bodyPr anchor="b">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E99186-7E5A-60AF-DE69-5C7DA71611AB}"/>
              </a:ext>
            </a:extLst>
          </p:cNvPr>
          <p:cNvSpPr>
            <a:spLocks noGrp="1"/>
          </p:cNvSpPr>
          <p:nvPr>
            <p:ph type="dt" sz="half" idx="10"/>
          </p:nvPr>
        </p:nvSpPr>
        <p:spPr/>
        <p:txBody>
          <a:bodyPr/>
          <a:lstStyle/>
          <a:p>
            <a:fld id="{B01EA198-6CAB-4B8F-B93F-1F9C8C4B6CE7}" type="datetime1">
              <a:rPr lang="en-US" smtClean="0"/>
              <a:t>3/19/25</a:t>
            </a:fld>
            <a:endParaRPr lang="en-US"/>
          </a:p>
        </p:txBody>
      </p:sp>
      <p:sp>
        <p:nvSpPr>
          <p:cNvPr id="5" name="Footer Placeholder 4">
            <a:extLst>
              <a:ext uri="{FF2B5EF4-FFF2-40B4-BE49-F238E27FC236}">
                <a16:creationId xmlns:a16="http://schemas.microsoft.com/office/drawing/2014/main" id="{82FA13D1-1FBA-E820-323B-77B41F1A66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39BE85-85F6-4636-C651-D87CC969A49E}"/>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305679657"/>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572E861E-DFBA-B4AA-9356-CDE3D3F57C04}"/>
              </a:ext>
            </a:extLst>
          </p:cNvPr>
          <p:cNvSpPr>
            <a:spLocks noGrp="1"/>
          </p:cNvSpPr>
          <p:nvPr>
            <p:ph sz="half" idx="1"/>
          </p:nvPr>
        </p:nvSpPr>
        <p:spPr>
          <a:xfrm>
            <a:off x="612648"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51D7538-EC5A-3EE7-176F-A58920C5079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CA06041F-4525-44D5-AA4F-332294BF1F56}" type="datetime1">
              <a:rPr lang="en-US" smtClean="0"/>
              <a:t>3/19/25</a:t>
            </a:fld>
            <a:endParaRPr lang="en-US"/>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635732114"/>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DA52B0-7419-A946-4523-6D34BCAD26D1}"/>
              </a:ext>
            </a:extLst>
          </p:cNvPr>
          <p:cNvSpPr>
            <a:spLocks noGrp="1"/>
          </p:cNvSpPr>
          <p:nvPr>
            <p:ph sz="half" idx="2"/>
          </p:nvPr>
        </p:nvSpPr>
        <p:spPr>
          <a:xfrm>
            <a:off x="609600" y="2386894"/>
            <a:ext cx="5157787"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BAE980-E611-98B5-04E9-DE4584B0E33F}"/>
              </a:ext>
            </a:extLst>
          </p:cNvPr>
          <p:cNvSpPr>
            <a:spLocks noGrp="1"/>
          </p:cNvSpPr>
          <p:nvPr>
            <p:ph sz="quarter" idx="4"/>
          </p:nvPr>
        </p:nvSpPr>
        <p:spPr>
          <a:xfrm>
            <a:off x="6172199" y="2386894"/>
            <a:ext cx="5183189" cy="37650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F9557091-BBDF-4EB9-BA6B-2BB67AC4FC0F}" type="datetime1">
              <a:rPr lang="en-US" smtClean="0"/>
              <a:t>3/19/25</a:t>
            </a:fld>
            <a:endParaRPr lang="en-US"/>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3374451911"/>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2D6B226B-77A6-410C-9796-083F278E0125}" type="datetime1">
              <a:rPr lang="en-US" smtClean="0"/>
              <a:t>3/19/25</a:t>
            </a:fld>
            <a:endParaRPr lang="en-US"/>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54452921"/>
      </p:ext>
    </p:extLst>
  </p:cSld>
  <p:clrMapOvr>
    <a:masterClrMapping/>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A23A578B-D289-4C40-8593-3D356C49DA58}" type="datetime1">
              <a:rPr lang="en-US" smtClean="0"/>
              <a:t>3/19/25</a:t>
            </a:fld>
            <a:endParaRPr lang="en-US"/>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2515186551"/>
      </p:ext>
    </p:extLst>
  </p:cSld>
  <p:clrMapOvr>
    <a:masterClrMapping/>
  </p:clrMapOvr>
  <p:transition>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597160" y="553616"/>
            <a:ext cx="3595634" cy="1757505"/>
          </a:xfrm>
        </p:spPr>
        <p:txBody>
          <a:bodyPr anchor="t">
            <a:normAutofit/>
          </a:bodyPr>
          <a:lstStyle>
            <a:lvl1pPr>
              <a:defRPr sz="2800"/>
            </a:lvl1pPr>
          </a:lstStyle>
          <a:p>
            <a:r>
              <a:rPr lang="en-US"/>
              <a:t>Click to edit Master title style</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6"/>
            <a:ext cx="6279741" cy="548640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597160" y="2311121"/>
            <a:ext cx="3595634" cy="3728895"/>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713DFAE3-14DB-48A7-A80F-80DDB072CE3D}" type="datetime1">
              <a:rPr lang="en-US" smtClean="0"/>
              <a:t>3/19/25</a:t>
            </a:fld>
            <a:endParaRPr lang="en-US"/>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935113329"/>
      </p:ext>
    </p:extLst>
  </p:cSld>
  <p:clrMapOvr>
    <a:masterClrMapping/>
  </p:clrMapOvr>
  <p:transition>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594360" y="557784"/>
            <a:ext cx="3595634" cy="2212313"/>
          </a:xfrm>
        </p:spPr>
        <p:txBody>
          <a:bodyPr anchor="t">
            <a:normAutofit/>
          </a:bodyPr>
          <a:lstStyle>
            <a:lvl1pPr>
              <a:defRPr sz="2800"/>
            </a:lvl1pPr>
          </a:lstStyle>
          <a:p>
            <a:r>
              <a:rPr lang="en-US"/>
              <a:t>Click to edit Master title style</a:t>
            </a: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657103"/>
            <a:ext cx="6483687" cy="5555904"/>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09601"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92C5EAEF-6478-4102-8F5D-A5FE9FC97ACB}" type="datetime1">
              <a:rPr lang="en-US" smtClean="0"/>
              <a:t>3/19/25</a:t>
            </a:fld>
            <a:endParaRPr lang="en-US"/>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a:p>
        </p:txBody>
      </p:sp>
    </p:spTree>
    <p:extLst>
      <p:ext uri="{BB962C8B-B14F-4D97-AF65-F5344CB8AC3E}">
        <p14:creationId xmlns:p14="http://schemas.microsoft.com/office/powerpoint/2010/main" val="1896764895"/>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67F45AC6-C491-4585-A584-9CE2AF7D5500}" type="datetime1">
              <a:rPr lang="en-US" smtClean="0"/>
              <a:t>3/19/25</a:t>
            </a:fld>
            <a:endParaRPr lang="en-US"/>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a:p>
        </p:txBody>
      </p:sp>
    </p:spTree>
    <p:extLst>
      <p:ext uri="{BB962C8B-B14F-4D97-AF65-F5344CB8AC3E}">
        <p14:creationId xmlns:p14="http://schemas.microsoft.com/office/powerpoint/2010/main" val="3994678789"/>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ransition>
    <p:fade/>
  </p:transition>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kaggle.com/datasets/unsdsn/world-happiness?resource=download"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jpg"/><Relationship Id="rId7" Type="http://schemas.openxmlformats.org/officeDocument/2006/relationships/diagramColors" Target="../diagrams/colors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E448DB1-4196-18A6-15DA-C72635C1B1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pic>
        <p:nvPicPr>
          <p:cNvPr id="4" name="Picture 3" descr="A person holding a globe">
            <a:extLst>
              <a:ext uri="{FF2B5EF4-FFF2-40B4-BE49-F238E27FC236}">
                <a16:creationId xmlns:a16="http://schemas.microsoft.com/office/drawing/2014/main" id="{4E428863-90C7-5659-D054-CD3A0F14E07F}"/>
              </a:ext>
            </a:extLst>
          </p:cNvPr>
          <p:cNvPicPr>
            <a:picLocks noChangeAspect="1"/>
          </p:cNvPicPr>
          <p:nvPr/>
        </p:nvPicPr>
        <p:blipFill>
          <a:blip r:embed="rId3"/>
          <a:srcRect b="5462"/>
          <a:stretch/>
        </p:blipFill>
        <p:spPr>
          <a:xfrm>
            <a:off x="20" y="10"/>
            <a:ext cx="12191980" cy="6857990"/>
          </a:xfrm>
          <a:prstGeom prst="rect">
            <a:avLst/>
          </a:prstGeom>
        </p:spPr>
      </p:pic>
      <p:sp>
        <p:nvSpPr>
          <p:cNvPr id="11" name="Rectangle 10">
            <a:extLst>
              <a:ext uri="{FF2B5EF4-FFF2-40B4-BE49-F238E27FC236}">
                <a16:creationId xmlns:a16="http://schemas.microsoft.com/office/drawing/2014/main" id="{DF15DF8A-891A-1965-E372-1BA1F3B945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5507179" y="173179"/>
            <a:ext cx="6858002" cy="6511640"/>
          </a:xfrm>
          <a:prstGeom prst="rect">
            <a:avLst/>
          </a:prstGeom>
          <a:gradFill>
            <a:gsLst>
              <a:gs pos="0">
                <a:schemeClr val="bg1">
                  <a:alpha val="0"/>
                </a:schemeClr>
              </a:gs>
              <a:gs pos="46000">
                <a:schemeClr val="bg1">
                  <a:alpha val="33000"/>
                </a:schemeClr>
              </a:gs>
              <a:gs pos="26000">
                <a:schemeClr val="bg1">
                  <a:alpha val="20000"/>
                </a:schemeClr>
              </a:gs>
              <a:gs pos="100000">
                <a:schemeClr val="bg1">
                  <a:alpha val="4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Neue Haas Grotesk Text Pro"/>
              <a:ea typeface="+mn-ea"/>
              <a:cs typeface="+mn-cs"/>
            </a:endParaRPr>
          </a:p>
        </p:txBody>
      </p:sp>
      <p:sp>
        <p:nvSpPr>
          <p:cNvPr id="2" name="Title 1">
            <a:extLst>
              <a:ext uri="{FF2B5EF4-FFF2-40B4-BE49-F238E27FC236}">
                <a16:creationId xmlns:a16="http://schemas.microsoft.com/office/drawing/2014/main" id="{AE70C310-F74D-9381-28CB-DDE991885555}"/>
              </a:ext>
            </a:extLst>
          </p:cNvPr>
          <p:cNvSpPr>
            <a:spLocks noGrp="1"/>
          </p:cNvSpPr>
          <p:nvPr>
            <p:ph type="ctrTitle"/>
          </p:nvPr>
        </p:nvSpPr>
        <p:spPr>
          <a:xfrm>
            <a:off x="7473219" y="898373"/>
            <a:ext cx="4470544" cy="3474720"/>
          </a:xfrm>
        </p:spPr>
        <p:txBody>
          <a:bodyPr anchor="b">
            <a:normAutofit/>
          </a:bodyPr>
          <a:lstStyle/>
          <a:p>
            <a:pPr algn="l"/>
            <a:r>
              <a:rPr lang="en-US" sz="5800"/>
              <a:t>Happiness of the World over Time</a:t>
            </a:r>
          </a:p>
        </p:txBody>
      </p:sp>
      <p:sp>
        <p:nvSpPr>
          <p:cNvPr id="3" name="Subtitle 2">
            <a:extLst>
              <a:ext uri="{FF2B5EF4-FFF2-40B4-BE49-F238E27FC236}">
                <a16:creationId xmlns:a16="http://schemas.microsoft.com/office/drawing/2014/main" id="{2EE11D74-6203-EB2C-9F9D-CEA5E471B273}"/>
              </a:ext>
            </a:extLst>
          </p:cNvPr>
          <p:cNvSpPr>
            <a:spLocks noGrp="1"/>
          </p:cNvSpPr>
          <p:nvPr>
            <p:ph type="subTitle" idx="1"/>
          </p:nvPr>
        </p:nvSpPr>
        <p:spPr>
          <a:xfrm>
            <a:off x="7482646" y="4495013"/>
            <a:ext cx="4116410" cy="1386840"/>
          </a:xfrm>
        </p:spPr>
        <p:txBody>
          <a:bodyPr vert="horz" lIns="91440" tIns="45720" rIns="91440" bIns="45720" rtlCol="0" anchor="t">
            <a:noAutofit/>
          </a:bodyPr>
          <a:lstStyle/>
          <a:p>
            <a:pPr algn="l"/>
            <a:r>
              <a:rPr lang="en-US" sz="2000">
                <a:ea typeface="+mn-lt"/>
                <a:cs typeface="+mn-lt"/>
              </a:rPr>
              <a:t>Jordan Dubeck, Jane Harvey, Justice Milhoan, Grace Placko &amp; Madison </a:t>
            </a:r>
            <a:r>
              <a:rPr lang="en-US" sz="2000" err="1">
                <a:ea typeface="+mn-lt"/>
                <a:cs typeface="+mn-lt"/>
              </a:rPr>
              <a:t>Zursin</a:t>
            </a:r>
            <a:endParaRPr lang="en-US" sz="2000"/>
          </a:p>
        </p:txBody>
      </p:sp>
    </p:spTree>
    <p:extLst>
      <p:ext uri="{BB962C8B-B14F-4D97-AF65-F5344CB8AC3E}">
        <p14:creationId xmlns:p14="http://schemas.microsoft.com/office/powerpoint/2010/main" val="1939869169"/>
      </p:ext>
    </p:extLst>
  </p:cSld>
  <p:clrMapOvr>
    <a:overrideClrMapping bg1="dk1" tx1="lt1" bg2="dk2" tx2="lt2" accent1="accent1" accent2="accent2" accent3="accent3" accent4="accent4" accent5="accent5" accent6="accent6" hlink="hlink" folHlink="folHlink"/>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Question mark on green pastel background">
            <a:extLst>
              <a:ext uri="{FF2B5EF4-FFF2-40B4-BE49-F238E27FC236}">
                <a16:creationId xmlns:a16="http://schemas.microsoft.com/office/drawing/2014/main" id="{9B53BCFD-B59C-D5A7-9C2B-12C6CF3160FB}"/>
              </a:ext>
            </a:extLst>
          </p:cNvPr>
          <p:cNvPicPr>
            <a:picLocks noChangeAspect="1"/>
          </p:cNvPicPr>
          <p:nvPr/>
        </p:nvPicPr>
        <p:blipFill>
          <a:blip r:embed="rId2"/>
          <a:srcRect t="8624" b="12704"/>
          <a:stretch/>
        </p:blipFill>
        <p:spPr>
          <a:xfrm>
            <a:off x="0" y="0"/>
            <a:ext cx="12192000" cy="6858000"/>
          </a:xfrm>
          <a:prstGeom prst="rect">
            <a:avLst/>
          </a:prstGeom>
        </p:spPr>
      </p:pic>
      <p:sp>
        <p:nvSpPr>
          <p:cNvPr id="2" name="Title 1">
            <a:extLst>
              <a:ext uri="{FF2B5EF4-FFF2-40B4-BE49-F238E27FC236}">
                <a16:creationId xmlns:a16="http://schemas.microsoft.com/office/drawing/2014/main" id="{C0180989-9F89-148E-C04F-33CEA784F865}"/>
              </a:ext>
            </a:extLst>
          </p:cNvPr>
          <p:cNvSpPr>
            <a:spLocks noGrp="1"/>
          </p:cNvSpPr>
          <p:nvPr>
            <p:ph type="title"/>
          </p:nvPr>
        </p:nvSpPr>
        <p:spPr>
          <a:xfrm>
            <a:off x="484731" y="670560"/>
            <a:ext cx="3091589" cy="1706880"/>
          </a:xfrm>
        </p:spPr>
        <p:txBody>
          <a:bodyPr>
            <a:normAutofit fontScale="90000"/>
          </a:bodyPr>
          <a:lstStyle/>
          <a:p>
            <a:r>
              <a:rPr lang="en-US" sz="7200" dirty="0"/>
              <a:t>Q&amp;A</a:t>
            </a:r>
            <a:br>
              <a:rPr lang="en-US" sz="7200" dirty="0"/>
            </a:br>
            <a:endParaRPr lang="en-US" sz="7200" dirty="0"/>
          </a:p>
        </p:txBody>
      </p:sp>
    </p:spTree>
    <p:extLst>
      <p:ext uri="{BB962C8B-B14F-4D97-AF65-F5344CB8AC3E}">
        <p14:creationId xmlns:p14="http://schemas.microsoft.com/office/powerpoint/2010/main" val="421109341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70CF47CF-EC05-6FB2-8919-E7C326307E2C}"/>
              </a:ext>
            </a:extLst>
          </p:cNvPr>
          <p:cNvSpPr/>
          <p:nvPr/>
        </p:nvSpPr>
        <p:spPr>
          <a:xfrm>
            <a:off x="185530" y="145774"/>
            <a:ext cx="11820938" cy="6559824"/>
          </a:xfrm>
          <a:prstGeom prst="roundRect">
            <a:avLst/>
          </a:prstGeom>
          <a:noFill/>
          <a:ln w="28575">
            <a:solidFill>
              <a:schemeClr val="accent1"/>
            </a:solidFill>
            <a:prstDash val="sysDot"/>
          </a:ln>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blue and white bar graph&#10;&#10;AI-generated content may be incorrect.">
            <a:extLst>
              <a:ext uri="{FF2B5EF4-FFF2-40B4-BE49-F238E27FC236}">
                <a16:creationId xmlns:a16="http://schemas.microsoft.com/office/drawing/2014/main" id="{4949DA8F-EF25-F9F1-E1E8-D129F21FBB64}"/>
              </a:ext>
            </a:extLst>
          </p:cNvPr>
          <p:cNvPicPr>
            <a:picLocks noGrp="1" noChangeAspect="1"/>
          </p:cNvPicPr>
          <p:nvPr>
            <p:ph idx="1"/>
          </p:nvPr>
        </p:nvPicPr>
        <p:blipFill>
          <a:blip r:embed="rId2"/>
          <a:stretch>
            <a:fillRect/>
          </a:stretch>
        </p:blipFill>
        <p:spPr>
          <a:xfrm>
            <a:off x="1239251" y="435148"/>
            <a:ext cx="9705560" cy="5988325"/>
          </a:xfrm>
        </p:spPr>
      </p:pic>
    </p:spTree>
    <p:extLst>
      <p:ext uri="{BB962C8B-B14F-4D97-AF65-F5344CB8AC3E}">
        <p14:creationId xmlns:p14="http://schemas.microsoft.com/office/powerpoint/2010/main" val="147455567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C60C23-89B5-79D0-E300-9E9416FD48E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4F5FB59-97E5-23A4-C4FC-4E9A4A6172EB}"/>
              </a:ext>
            </a:extLst>
          </p:cNvPr>
          <p:cNvSpPr>
            <a:spLocks noGrp="1"/>
          </p:cNvSpPr>
          <p:nvPr>
            <p:ph type="title"/>
          </p:nvPr>
        </p:nvSpPr>
        <p:spPr>
          <a:xfrm>
            <a:off x="324012" y="548640"/>
            <a:ext cx="6041170" cy="1161120"/>
          </a:xfrm>
        </p:spPr>
        <p:txBody>
          <a:bodyPr/>
          <a:lstStyle/>
          <a:p>
            <a:r>
              <a:rPr lang="en-US" dirty="0"/>
              <a:t>Our data: World Happiness Report </a:t>
            </a:r>
            <a:r>
              <a:rPr lang="en-US" sz="2400" dirty="0"/>
              <a:t>(via </a:t>
            </a:r>
            <a:r>
              <a:rPr lang="en-US" sz="2400" dirty="0">
                <a:hlinkClick r:id="rId3"/>
              </a:rPr>
              <a:t>kaggle</a:t>
            </a:r>
            <a:r>
              <a:rPr lang="en-US" sz="2400" dirty="0"/>
              <a:t>)</a:t>
            </a:r>
            <a:endParaRPr lang="en-US" dirty="0"/>
          </a:p>
        </p:txBody>
      </p:sp>
      <p:sp>
        <p:nvSpPr>
          <p:cNvPr id="3" name="Content Placeholder 2">
            <a:extLst>
              <a:ext uri="{FF2B5EF4-FFF2-40B4-BE49-F238E27FC236}">
                <a16:creationId xmlns:a16="http://schemas.microsoft.com/office/drawing/2014/main" id="{C5E901A2-84D2-AD87-2C2E-69B9E5DB350E}"/>
              </a:ext>
            </a:extLst>
          </p:cNvPr>
          <p:cNvSpPr>
            <a:spLocks noGrp="1"/>
          </p:cNvSpPr>
          <p:nvPr>
            <p:ph idx="1"/>
          </p:nvPr>
        </p:nvSpPr>
        <p:spPr>
          <a:xfrm>
            <a:off x="206759" y="1840388"/>
            <a:ext cx="6564692" cy="4599600"/>
          </a:xfrm>
        </p:spPr>
        <p:txBody>
          <a:bodyPr vert="horz" lIns="91440" tIns="45720" rIns="91440" bIns="45720" rtlCol="0" anchor="t">
            <a:normAutofit/>
          </a:bodyPr>
          <a:lstStyle/>
          <a:p>
            <a:r>
              <a:rPr lang="en-US" sz="2400" dirty="0"/>
              <a:t>The </a:t>
            </a:r>
            <a:r>
              <a:rPr lang="en-US" sz="2400" b="1" dirty="0"/>
              <a:t>World Happiness Report </a:t>
            </a:r>
            <a:r>
              <a:rPr lang="en-US" sz="2400" dirty="0"/>
              <a:t>calculates the relative happiness of countries </a:t>
            </a:r>
          </a:p>
          <a:p>
            <a:pPr lvl="2"/>
            <a:r>
              <a:rPr lang="en-US" sz="2000" b="1" dirty="0"/>
              <a:t>Economy</a:t>
            </a:r>
          </a:p>
          <a:p>
            <a:pPr lvl="2"/>
            <a:r>
              <a:rPr lang="en-US" sz="2000" b="1" dirty="0"/>
              <a:t>Health</a:t>
            </a:r>
          </a:p>
          <a:p>
            <a:pPr lvl="2"/>
            <a:r>
              <a:rPr lang="en-US" sz="2000" b="1" dirty="0"/>
              <a:t>Trust in government</a:t>
            </a:r>
            <a:r>
              <a:rPr lang="en-US" sz="2000" dirty="0"/>
              <a:t>.</a:t>
            </a:r>
          </a:p>
          <a:p>
            <a:pPr marL="457200" lvl="2" indent="0">
              <a:buNone/>
            </a:pPr>
            <a:endParaRPr lang="en-US" sz="2400" dirty="0"/>
          </a:p>
          <a:p>
            <a:r>
              <a:rPr lang="en-US" sz="2400" dirty="0"/>
              <a:t>Happiness is based on a scale from </a:t>
            </a:r>
            <a:r>
              <a:rPr lang="en-US" sz="2400" b="1" dirty="0"/>
              <a:t>0 to 10</a:t>
            </a:r>
            <a:r>
              <a:rPr lang="en-US" sz="2400" dirty="0"/>
              <a:t>. The happiness of a country is based on its </a:t>
            </a:r>
            <a:r>
              <a:rPr lang="en-US" sz="2400" b="1" dirty="0"/>
              <a:t>individuals</a:t>
            </a:r>
            <a:r>
              <a:rPr lang="en-US" sz="2400" dirty="0"/>
              <a:t>.</a:t>
            </a:r>
          </a:p>
        </p:txBody>
      </p:sp>
      <p:sp>
        <p:nvSpPr>
          <p:cNvPr id="4" name="Rectangle 3">
            <a:extLst>
              <a:ext uri="{FF2B5EF4-FFF2-40B4-BE49-F238E27FC236}">
                <a16:creationId xmlns:a16="http://schemas.microsoft.com/office/drawing/2014/main" id="{7A82F490-6E01-A494-F5DB-3659A226F4DC}"/>
              </a:ext>
            </a:extLst>
          </p:cNvPr>
          <p:cNvSpPr/>
          <p:nvPr/>
        </p:nvSpPr>
        <p:spPr>
          <a:xfrm>
            <a:off x="6937830" y="-12491"/>
            <a:ext cx="5254170" cy="6870491"/>
          </a:xfrm>
          <a:prstGeom prst="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10 Years of the World Happiness Report — PlanBe">
            <a:extLst>
              <a:ext uri="{FF2B5EF4-FFF2-40B4-BE49-F238E27FC236}">
                <a16:creationId xmlns:a16="http://schemas.microsoft.com/office/drawing/2014/main" id="{6C41CFD5-CA3B-7D3C-E975-8961E9934927}"/>
              </a:ext>
            </a:extLst>
          </p:cNvPr>
          <p:cNvPicPr>
            <a:picLocks noChangeAspect="1"/>
          </p:cNvPicPr>
          <p:nvPr/>
        </p:nvPicPr>
        <p:blipFill>
          <a:blip r:embed="rId4"/>
          <a:stretch>
            <a:fillRect/>
          </a:stretch>
        </p:blipFill>
        <p:spPr>
          <a:xfrm>
            <a:off x="7468836" y="1335640"/>
            <a:ext cx="4186719" cy="4186719"/>
          </a:xfrm>
          <a:prstGeom prst="rect">
            <a:avLst/>
          </a:prstGeom>
        </p:spPr>
      </p:pic>
    </p:spTree>
    <p:extLst>
      <p:ext uri="{BB962C8B-B14F-4D97-AF65-F5344CB8AC3E}">
        <p14:creationId xmlns:p14="http://schemas.microsoft.com/office/powerpoint/2010/main" val="3860795373"/>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BA2AFC67-0973-EC0D-F14E-710D701B2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15000"/>
                  </a:schemeClr>
                </a:solidFill>
                <a:prstDash val="solid"/>
                <a:miter lim="800000"/>
              </a14:hiddenLine>
            </a:ext>
          </a:ex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Pins in a map">
            <a:extLst>
              <a:ext uri="{FF2B5EF4-FFF2-40B4-BE49-F238E27FC236}">
                <a16:creationId xmlns:a16="http://schemas.microsoft.com/office/drawing/2014/main" id="{A1023DA9-4389-26B1-B868-15B7C94893D4}"/>
              </a:ext>
            </a:extLst>
          </p:cNvPr>
          <p:cNvPicPr>
            <a:picLocks noChangeAspect="1"/>
          </p:cNvPicPr>
          <p:nvPr/>
        </p:nvPicPr>
        <p:blipFill>
          <a:blip r:embed="rId3"/>
          <a:srcRect l="13795" r="13794" b="-1"/>
          <a:stretch/>
        </p:blipFill>
        <p:spPr>
          <a:xfrm>
            <a:off x="4752550" y="10"/>
            <a:ext cx="7439450" cy="6857990"/>
          </a:xfrm>
          <a:prstGeom prst="rect">
            <a:avLst/>
          </a:prstGeom>
        </p:spPr>
      </p:pic>
      <p:sp>
        <p:nvSpPr>
          <p:cNvPr id="10" name="Title 9">
            <a:extLst>
              <a:ext uri="{FF2B5EF4-FFF2-40B4-BE49-F238E27FC236}">
                <a16:creationId xmlns:a16="http://schemas.microsoft.com/office/drawing/2014/main" id="{CCDDB29C-EE13-04F8-4A12-8CA6723DA35E}"/>
              </a:ext>
            </a:extLst>
          </p:cNvPr>
          <p:cNvSpPr>
            <a:spLocks noGrp="1"/>
          </p:cNvSpPr>
          <p:nvPr>
            <p:ph type="title"/>
          </p:nvPr>
        </p:nvSpPr>
        <p:spPr>
          <a:xfrm>
            <a:off x="614681" y="603504"/>
            <a:ext cx="3553412" cy="1527048"/>
          </a:xfrm>
        </p:spPr>
        <p:txBody>
          <a:bodyPr anchor="b">
            <a:normAutofit fontScale="90000"/>
          </a:bodyPr>
          <a:lstStyle/>
          <a:p>
            <a:r>
              <a:rPr lang="en-US" dirty="0"/>
              <a:t>Questions We Want to Explore</a:t>
            </a:r>
          </a:p>
        </p:txBody>
      </p:sp>
      <p:graphicFrame>
        <p:nvGraphicFramePr>
          <p:cNvPr id="5" name="Content Placeholder 2">
            <a:extLst>
              <a:ext uri="{FF2B5EF4-FFF2-40B4-BE49-F238E27FC236}">
                <a16:creationId xmlns:a16="http://schemas.microsoft.com/office/drawing/2014/main" id="{46A38371-A51A-63CA-C0E0-E347990D714D}"/>
              </a:ext>
            </a:extLst>
          </p:cNvPr>
          <p:cNvGraphicFramePr>
            <a:graphicFrameLocks noGrp="1"/>
          </p:cNvGraphicFramePr>
          <p:nvPr>
            <p:ph idx="1"/>
            <p:extLst>
              <p:ext uri="{D42A27DB-BD31-4B8C-83A1-F6EECF244321}">
                <p14:modId xmlns:p14="http://schemas.microsoft.com/office/powerpoint/2010/main" val="2731536861"/>
              </p:ext>
            </p:extLst>
          </p:nvPr>
        </p:nvGraphicFramePr>
        <p:xfrm>
          <a:off x="614680" y="2212848"/>
          <a:ext cx="3553413" cy="412242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9334420"/>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Data displayed on screen">
            <a:extLst>
              <a:ext uri="{FF2B5EF4-FFF2-40B4-BE49-F238E27FC236}">
                <a16:creationId xmlns:a16="http://schemas.microsoft.com/office/drawing/2014/main" id="{D6B4DE94-AEEC-EBFE-855E-77C14CDEB9C6}"/>
              </a:ext>
            </a:extLst>
          </p:cNvPr>
          <p:cNvPicPr>
            <a:picLocks noChangeAspect="1"/>
          </p:cNvPicPr>
          <p:nvPr/>
        </p:nvPicPr>
        <p:blipFill>
          <a:blip r:embed="rId3"/>
          <a:srcRect b="15625"/>
          <a:stretch/>
        </p:blipFill>
        <p:spPr>
          <a:xfrm>
            <a:off x="0" y="16680"/>
            <a:ext cx="12192000" cy="6858000"/>
          </a:xfrm>
          <a:prstGeom prst="rect">
            <a:avLst/>
          </a:prstGeom>
        </p:spPr>
      </p:pic>
      <p:sp>
        <p:nvSpPr>
          <p:cNvPr id="27" name="Rectangle 26">
            <a:extLst>
              <a:ext uri="{FF2B5EF4-FFF2-40B4-BE49-F238E27FC236}">
                <a16:creationId xmlns:a16="http://schemas.microsoft.com/office/drawing/2014/main" id="{9B92819A-C442-BC82-CF3E-3968C4B5A811}"/>
              </a:ext>
            </a:extLst>
          </p:cNvPr>
          <p:cNvSpPr/>
          <p:nvPr/>
        </p:nvSpPr>
        <p:spPr>
          <a:xfrm>
            <a:off x="0" y="0"/>
            <a:ext cx="12192000" cy="7257165"/>
          </a:xfrm>
          <a:prstGeom prst="rect">
            <a:avLst/>
          </a:prstGeom>
          <a:solidFill>
            <a:schemeClr val="tx1">
              <a:alpha val="2994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1">
            <a:extLst>
              <a:ext uri="{FF2B5EF4-FFF2-40B4-BE49-F238E27FC236}">
                <a16:creationId xmlns:a16="http://schemas.microsoft.com/office/drawing/2014/main" id="{0E10574F-1D3D-B9DE-2A8A-02A82B364A07}"/>
              </a:ext>
            </a:extLst>
          </p:cNvPr>
          <p:cNvSpPr txBox="1">
            <a:spLocks/>
          </p:cNvSpPr>
          <p:nvPr/>
        </p:nvSpPr>
        <p:spPr>
          <a:xfrm>
            <a:off x="151015" y="637411"/>
            <a:ext cx="11694855" cy="1637968"/>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a:lstStyle>
          <a:p>
            <a:r>
              <a:rPr lang="en-US" dirty="0">
                <a:solidFill>
                  <a:schemeClr val="bg1"/>
                </a:solidFill>
              </a:rPr>
              <a:t>Cleaning the Data &amp; </a:t>
            </a:r>
          </a:p>
          <a:p>
            <a:r>
              <a:rPr lang="en-US" dirty="0">
                <a:solidFill>
                  <a:schemeClr val="bg1"/>
                </a:solidFill>
              </a:rPr>
              <a:t>Defining Variables</a:t>
            </a:r>
          </a:p>
          <a:p>
            <a:endParaRPr lang="en-US" dirty="0">
              <a:solidFill>
                <a:schemeClr val="bg1"/>
              </a:solidFill>
            </a:endParaRPr>
          </a:p>
          <a:p>
            <a:endParaRPr lang="en-US" dirty="0">
              <a:solidFill>
                <a:schemeClr val="bg1"/>
              </a:solidFill>
            </a:endParaRPr>
          </a:p>
        </p:txBody>
      </p:sp>
      <p:pic>
        <p:nvPicPr>
          <p:cNvPr id="29" name="Picture 28" descr="A screenshot of a computer screen&#10;&#10;AI-generated content may be incorrect.">
            <a:extLst>
              <a:ext uri="{FF2B5EF4-FFF2-40B4-BE49-F238E27FC236}">
                <a16:creationId xmlns:a16="http://schemas.microsoft.com/office/drawing/2014/main" id="{CAE849CA-5972-4618-6B8F-FB71C2912FE1}"/>
              </a:ext>
            </a:extLst>
          </p:cNvPr>
          <p:cNvPicPr>
            <a:picLocks noChangeAspect="1"/>
          </p:cNvPicPr>
          <p:nvPr/>
        </p:nvPicPr>
        <p:blipFill>
          <a:blip r:embed="rId4"/>
          <a:stretch>
            <a:fillRect/>
          </a:stretch>
        </p:blipFill>
        <p:spPr>
          <a:xfrm>
            <a:off x="2349080" y="2558802"/>
            <a:ext cx="9318261" cy="3780006"/>
          </a:xfrm>
          <a:prstGeom prst="rect">
            <a:avLst/>
          </a:prstGeom>
        </p:spPr>
      </p:pic>
      <p:sp>
        <p:nvSpPr>
          <p:cNvPr id="30" name="TextBox 29">
            <a:extLst>
              <a:ext uri="{FF2B5EF4-FFF2-40B4-BE49-F238E27FC236}">
                <a16:creationId xmlns:a16="http://schemas.microsoft.com/office/drawing/2014/main" id="{68E95B9D-C58A-9286-BCD7-0A18773A5832}"/>
              </a:ext>
            </a:extLst>
          </p:cNvPr>
          <p:cNvSpPr txBox="1"/>
          <p:nvPr/>
        </p:nvSpPr>
        <p:spPr>
          <a:xfrm>
            <a:off x="151015" y="2002967"/>
            <a:ext cx="7225392" cy="2585323"/>
          </a:xfrm>
          <a:prstGeom prst="rect">
            <a:avLst/>
          </a:prstGeom>
          <a:noFill/>
        </p:spPr>
        <p:txBody>
          <a:bodyPr wrap="square" rtlCol="0">
            <a:spAutoFit/>
          </a:bodyPr>
          <a:lstStyle/>
          <a:p>
            <a:pPr lvl="0"/>
            <a:r>
              <a:rPr lang="en-US" sz="1800" b="1" dirty="0">
                <a:solidFill>
                  <a:schemeClr val="bg1"/>
                </a:solidFill>
              </a:rPr>
              <a:t>Happiness score (0-10) </a:t>
            </a:r>
          </a:p>
          <a:p>
            <a:pPr lvl="0"/>
            <a:r>
              <a:rPr lang="en-US" sz="1800" b="1" dirty="0">
                <a:solidFill>
                  <a:schemeClr val="bg1"/>
                </a:solidFill>
              </a:rPr>
              <a:t>&amp; Country</a:t>
            </a:r>
            <a:endParaRPr lang="en-US" sz="1800" dirty="0">
              <a:solidFill>
                <a:schemeClr val="bg1"/>
              </a:solidFill>
            </a:endParaRPr>
          </a:p>
          <a:p>
            <a:pPr lvl="0"/>
            <a:endParaRPr lang="en-US" sz="1800" b="1" dirty="0">
              <a:solidFill>
                <a:schemeClr val="bg1"/>
              </a:solidFill>
            </a:endParaRPr>
          </a:p>
          <a:p>
            <a:pPr lvl="0"/>
            <a:r>
              <a:rPr lang="en-US" sz="1800" b="1" dirty="0">
                <a:solidFill>
                  <a:schemeClr val="bg1"/>
                </a:solidFill>
              </a:rPr>
              <a:t>Important social </a:t>
            </a:r>
          </a:p>
          <a:p>
            <a:pPr lvl="0"/>
            <a:r>
              <a:rPr lang="en-US" sz="1800" b="1" dirty="0">
                <a:solidFill>
                  <a:schemeClr val="bg1"/>
                </a:solidFill>
              </a:rPr>
              <a:t>"factors”</a:t>
            </a:r>
          </a:p>
          <a:p>
            <a:pPr lvl="0"/>
            <a:r>
              <a:rPr lang="en-US" sz="1800" b="1" dirty="0">
                <a:solidFill>
                  <a:schemeClr val="bg1"/>
                </a:solidFill>
              </a:rPr>
              <a:t> </a:t>
            </a:r>
            <a:endParaRPr lang="en-US" sz="1800" dirty="0">
              <a:solidFill>
                <a:schemeClr val="bg1"/>
              </a:solidFill>
            </a:endParaRPr>
          </a:p>
          <a:p>
            <a:pPr lvl="0"/>
            <a:r>
              <a:rPr lang="en-US" sz="1800" b="1" dirty="0">
                <a:solidFill>
                  <a:schemeClr val="bg1"/>
                </a:solidFill>
              </a:rPr>
              <a:t>Time</a:t>
            </a:r>
            <a:endParaRPr lang="en-US" sz="1800" dirty="0">
              <a:solidFill>
                <a:schemeClr val="bg1"/>
              </a:solidFill>
            </a:endParaRPr>
          </a:p>
          <a:p>
            <a:pPr lvl="0"/>
            <a:endParaRPr lang="en-US" sz="1800" b="1" dirty="0">
              <a:solidFill>
                <a:schemeClr val="bg1"/>
              </a:solidFill>
            </a:endParaRPr>
          </a:p>
          <a:p>
            <a:pPr algn="ctr"/>
            <a:endParaRPr lang="en-US" dirty="0"/>
          </a:p>
        </p:txBody>
      </p:sp>
    </p:spTree>
    <p:extLst>
      <p:ext uri="{BB962C8B-B14F-4D97-AF65-F5344CB8AC3E}">
        <p14:creationId xmlns:p14="http://schemas.microsoft.com/office/powerpoint/2010/main" val="571706538"/>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D819A-4296-AC4B-B6DC-DFC0B1E6C482}"/>
              </a:ext>
            </a:extLst>
          </p:cNvPr>
          <p:cNvSpPr>
            <a:spLocks noGrp="1"/>
          </p:cNvSpPr>
          <p:nvPr>
            <p:ph type="title"/>
          </p:nvPr>
        </p:nvSpPr>
        <p:spPr/>
        <p:txBody>
          <a:bodyPr/>
          <a:lstStyle/>
          <a:p>
            <a:r>
              <a:rPr lang="en-US"/>
              <a:t>Our code (Happiest Countries)</a:t>
            </a:r>
          </a:p>
        </p:txBody>
      </p:sp>
      <p:pic>
        <p:nvPicPr>
          <p:cNvPr id="4" name="Picture 3" descr="A screenshot of a computer program&#10;&#10;Description automatically generated">
            <a:extLst>
              <a:ext uri="{FF2B5EF4-FFF2-40B4-BE49-F238E27FC236}">
                <a16:creationId xmlns:a16="http://schemas.microsoft.com/office/drawing/2014/main" id="{6C7095FA-26D5-5FEC-0509-6603DFE0F17F}"/>
              </a:ext>
            </a:extLst>
          </p:cNvPr>
          <p:cNvPicPr>
            <a:picLocks noChangeAspect="1"/>
          </p:cNvPicPr>
          <p:nvPr/>
        </p:nvPicPr>
        <p:blipFill>
          <a:blip r:embed="rId3"/>
          <a:stretch>
            <a:fillRect/>
          </a:stretch>
        </p:blipFill>
        <p:spPr>
          <a:xfrm>
            <a:off x="612648" y="1174233"/>
            <a:ext cx="9590895" cy="3613190"/>
          </a:xfrm>
          <a:prstGeom prst="rect">
            <a:avLst/>
          </a:prstGeom>
        </p:spPr>
      </p:pic>
      <p:pic>
        <p:nvPicPr>
          <p:cNvPr id="16" name="Picture 15" descr="A screenshot of a computer&#10;&#10;Description automatically generated">
            <a:extLst>
              <a:ext uri="{FF2B5EF4-FFF2-40B4-BE49-F238E27FC236}">
                <a16:creationId xmlns:a16="http://schemas.microsoft.com/office/drawing/2014/main" id="{9FA5EFB6-0444-A1E6-D53A-9841AC40273F}"/>
              </a:ext>
            </a:extLst>
          </p:cNvPr>
          <p:cNvPicPr>
            <a:picLocks noChangeAspect="1"/>
          </p:cNvPicPr>
          <p:nvPr/>
        </p:nvPicPr>
        <p:blipFill>
          <a:blip r:embed="rId4"/>
          <a:stretch>
            <a:fillRect/>
          </a:stretch>
        </p:blipFill>
        <p:spPr>
          <a:xfrm>
            <a:off x="612648" y="4985512"/>
            <a:ext cx="5599466" cy="1396510"/>
          </a:xfrm>
          <a:prstGeom prst="rect">
            <a:avLst/>
          </a:prstGeom>
        </p:spPr>
      </p:pic>
    </p:spTree>
    <p:extLst>
      <p:ext uri="{BB962C8B-B14F-4D97-AF65-F5344CB8AC3E}">
        <p14:creationId xmlns:p14="http://schemas.microsoft.com/office/powerpoint/2010/main" val="1474092219"/>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Technological background">
            <a:extLst>
              <a:ext uri="{FF2B5EF4-FFF2-40B4-BE49-F238E27FC236}">
                <a16:creationId xmlns:a16="http://schemas.microsoft.com/office/drawing/2014/main" id="{F1399DD4-F26C-9109-4153-3930CA89922D}"/>
              </a:ext>
            </a:extLst>
          </p:cNvPr>
          <p:cNvPicPr>
            <a:picLocks noChangeAspect="1"/>
          </p:cNvPicPr>
          <p:nvPr/>
        </p:nvPicPr>
        <p:blipFill>
          <a:blip r:embed="rId3"/>
          <a:stretch>
            <a:fillRect/>
          </a:stretch>
        </p:blipFill>
        <p:spPr>
          <a:xfrm>
            <a:off x="1" y="0"/>
            <a:ext cx="12192000" cy="6848673"/>
          </a:xfrm>
          <a:prstGeom prst="rect">
            <a:avLst/>
          </a:prstGeom>
        </p:spPr>
      </p:pic>
      <p:sp>
        <p:nvSpPr>
          <p:cNvPr id="4" name="Rectangle: Rounded Corners 3">
            <a:extLst>
              <a:ext uri="{FF2B5EF4-FFF2-40B4-BE49-F238E27FC236}">
                <a16:creationId xmlns:a16="http://schemas.microsoft.com/office/drawing/2014/main" id="{9CDB5F11-89C4-9E70-0856-0B64C331C25C}"/>
              </a:ext>
            </a:extLst>
          </p:cNvPr>
          <p:cNvSpPr/>
          <p:nvPr/>
        </p:nvSpPr>
        <p:spPr>
          <a:xfrm>
            <a:off x="184859" y="144424"/>
            <a:ext cx="11820938" cy="6559824"/>
          </a:xfrm>
          <a:prstGeom prst="roundRect">
            <a:avLst/>
          </a:prstGeom>
          <a:solidFill>
            <a:schemeClr val="bg1">
              <a:alpha val="51849"/>
            </a:schemeClr>
          </a:solidFill>
          <a:ln w="28575">
            <a:solidFill>
              <a:schemeClr val="accent1"/>
            </a:solidFill>
            <a:prstDash val="sysDot"/>
          </a:ln>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of different colored lines&#10;&#10;AI-generated content may be incorrect.">
            <a:extLst>
              <a:ext uri="{FF2B5EF4-FFF2-40B4-BE49-F238E27FC236}">
                <a16:creationId xmlns:a16="http://schemas.microsoft.com/office/drawing/2014/main" id="{65DB99E2-2A7E-D097-BACF-6F6797B2DFB9}"/>
              </a:ext>
            </a:extLst>
          </p:cNvPr>
          <p:cNvPicPr>
            <a:picLocks noGrp="1" noChangeAspect="1"/>
          </p:cNvPicPr>
          <p:nvPr>
            <p:ph idx="1"/>
          </p:nvPr>
        </p:nvPicPr>
        <p:blipFill>
          <a:blip r:embed="rId4"/>
          <a:srcRect r="762" b="112"/>
          <a:stretch/>
        </p:blipFill>
        <p:spPr>
          <a:xfrm>
            <a:off x="1345268" y="474905"/>
            <a:ext cx="9500121" cy="5908819"/>
          </a:xfrm>
        </p:spPr>
      </p:pic>
    </p:spTree>
    <p:extLst>
      <p:ext uri="{BB962C8B-B14F-4D97-AF65-F5344CB8AC3E}">
        <p14:creationId xmlns:p14="http://schemas.microsoft.com/office/powerpoint/2010/main" val="253235561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2C3D5D0-D676-E18A-CE4B-B303CD9E5A15}"/>
              </a:ext>
            </a:extLst>
          </p:cNvPr>
          <p:cNvSpPr/>
          <p:nvPr/>
        </p:nvSpPr>
        <p:spPr>
          <a:xfrm>
            <a:off x="185530" y="145774"/>
            <a:ext cx="11820938" cy="6559824"/>
          </a:xfrm>
          <a:prstGeom prst="roundRect">
            <a:avLst/>
          </a:prstGeom>
          <a:noFill/>
          <a:ln w="28575">
            <a:solidFill>
              <a:schemeClr val="accent1"/>
            </a:solidFill>
            <a:prstDash val="sysDot"/>
          </a:ln>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Technological background">
            <a:extLst>
              <a:ext uri="{FF2B5EF4-FFF2-40B4-BE49-F238E27FC236}">
                <a16:creationId xmlns:a16="http://schemas.microsoft.com/office/drawing/2014/main" id="{5D854765-F558-F46D-2BA2-A9426A7877D3}"/>
              </a:ext>
            </a:extLst>
          </p:cNvPr>
          <p:cNvPicPr>
            <a:picLocks noChangeAspect="1"/>
          </p:cNvPicPr>
          <p:nvPr/>
        </p:nvPicPr>
        <p:blipFill>
          <a:blip r:embed="rId3"/>
          <a:stretch>
            <a:fillRect/>
          </a:stretch>
        </p:blipFill>
        <p:spPr>
          <a:xfrm>
            <a:off x="0" y="9327"/>
            <a:ext cx="12192000" cy="6848673"/>
          </a:xfrm>
          <a:prstGeom prst="rect">
            <a:avLst/>
          </a:prstGeom>
        </p:spPr>
      </p:pic>
      <p:sp>
        <p:nvSpPr>
          <p:cNvPr id="3" name="Rectangle: Rounded Corners 3">
            <a:extLst>
              <a:ext uri="{FF2B5EF4-FFF2-40B4-BE49-F238E27FC236}">
                <a16:creationId xmlns:a16="http://schemas.microsoft.com/office/drawing/2014/main" id="{C0ED7A5D-E511-1A9F-72F6-426D55A32725}"/>
              </a:ext>
            </a:extLst>
          </p:cNvPr>
          <p:cNvSpPr/>
          <p:nvPr/>
        </p:nvSpPr>
        <p:spPr>
          <a:xfrm>
            <a:off x="185530" y="145774"/>
            <a:ext cx="11820938" cy="6559824"/>
          </a:xfrm>
          <a:prstGeom prst="roundRect">
            <a:avLst/>
          </a:prstGeom>
          <a:solidFill>
            <a:schemeClr val="bg1">
              <a:alpha val="51849"/>
            </a:schemeClr>
          </a:solidFill>
          <a:ln w="28575">
            <a:solidFill>
              <a:schemeClr val="accent1"/>
            </a:solidFill>
            <a:prstDash val="sysDot"/>
          </a:ln>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graph of different shades of green&#10;&#10;AI-generated content may be incorrect.">
            <a:extLst>
              <a:ext uri="{FF2B5EF4-FFF2-40B4-BE49-F238E27FC236}">
                <a16:creationId xmlns:a16="http://schemas.microsoft.com/office/drawing/2014/main" id="{8245CD53-1540-3433-3164-D15F3E48A9BE}"/>
              </a:ext>
            </a:extLst>
          </p:cNvPr>
          <p:cNvPicPr>
            <a:picLocks noChangeAspect="1"/>
          </p:cNvPicPr>
          <p:nvPr/>
        </p:nvPicPr>
        <p:blipFill>
          <a:blip r:embed="rId4"/>
          <a:stretch>
            <a:fillRect/>
          </a:stretch>
        </p:blipFill>
        <p:spPr>
          <a:xfrm>
            <a:off x="2559049" y="517386"/>
            <a:ext cx="7073900" cy="5816600"/>
          </a:xfrm>
          <a:prstGeom prst="rect">
            <a:avLst/>
          </a:prstGeom>
        </p:spPr>
      </p:pic>
    </p:spTree>
    <p:extLst>
      <p:ext uri="{BB962C8B-B14F-4D97-AF65-F5344CB8AC3E}">
        <p14:creationId xmlns:p14="http://schemas.microsoft.com/office/powerpoint/2010/main" val="120986210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A258978A-B049-55EA-7916-76A36AA0E621}"/>
              </a:ext>
            </a:extLst>
          </p:cNvPr>
          <p:cNvSpPr/>
          <p:nvPr/>
        </p:nvSpPr>
        <p:spPr>
          <a:xfrm>
            <a:off x="185530" y="145774"/>
            <a:ext cx="11820938" cy="6559824"/>
          </a:xfrm>
          <a:prstGeom prst="roundRect">
            <a:avLst/>
          </a:prstGeom>
          <a:noFill/>
          <a:ln w="28575">
            <a:solidFill>
              <a:schemeClr val="accent1"/>
            </a:solidFill>
            <a:prstDash val="sysDot"/>
          </a:ln>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Rounded Corners 3">
            <a:extLst>
              <a:ext uri="{FF2B5EF4-FFF2-40B4-BE49-F238E27FC236}">
                <a16:creationId xmlns:a16="http://schemas.microsoft.com/office/drawing/2014/main" id="{92BDB382-8C1A-90D4-5306-50F80A56A524}"/>
              </a:ext>
            </a:extLst>
          </p:cNvPr>
          <p:cNvSpPr/>
          <p:nvPr/>
        </p:nvSpPr>
        <p:spPr>
          <a:xfrm>
            <a:off x="185530" y="145774"/>
            <a:ext cx="11820938" cy="6559824"/>
          </a:xfrm>
          <a:prstGeom prst="roundRect">
            <a:avLst/>
          </a:prstGeom>
          <a:noFill/>
          <a:ln w="28575">
            <a:solidFill>
              <a:schemeClr val="accent1"/>
            </a:solidFill>
            <a:prstDash val="sysDot"/>
          </a:ln>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Technological background">
            <a:extLst>
              <a:ext uri="{FF2B5EF4-FFF2-40B4-BE49-F238E27FC236}">
                <a16:creationId xmlns:a16="http://schemas.microsoft.com/office/drawing/2014/main" id="{119420F8-E352-5B89-B4D8-E8B3315AE87E}"/>
              </a:ext>
            </a:extLst>
          </p:cNvPr>
          <p:cNvPicPr>
            <a:picLocks noChangeAspect="1"/>
          </p:cNvPicPr>
          <p:nvPr/>
        </p:nvPicPr>
        <p:blipFill>
          <a:blip r:embed="rId3"/>
          <a:stretch>
            <a:fillRect/>
          </a:stretch>
        </p:blipFill>
        <p:spPr>
          <a:xfrm>
            <a:off x="0" y="9327"/>
            <a:ext cx="12192000" cy="6848673"/>
          </a:xfrm>
          <a:prstGeom prst="rect">
            <a:avLst/>
          </a:prstGeom>
        </p:spPr>
      </p:pic>
      <p:sp>
        <p:nvSpPr>
          <p:cNvPr id="6" name="Rectangle: Rounded Corners 3">
            <a:extLst>
              <a:ext uri="{FF2B5EF4-FFF2-40B4-BE49-F238E27FC236}">
                <a16:creationId xmlns:a16="http://schemas.microsoft.com/office/drawing/2014/main" id="{5979830B-F861-5AFB-F752-4D9A16DC5163}"/>
              </a:ext>
            </a:extLst>
          </p:cNvPr>
          <p:cNvSpPr/>
          <p:nvPr/>
        </p:nvSpPr>
        <p:spPr>
          <a:xfrm>
            <a:off x="185530" y="152402"/>
            <a:ext cx="11820938" cy="6559824"/>
          </a:xfrm>
          <a:prstGeom prst="roundRect">
            <a:avLst/>
          </a:prstGeom>
          <a:solidFill>
            <a:schemeClr val="bg1">
              <a:alpha val="51849"/>
            </a:schemeClr>
          </a:solidFill>
          <a:ln w="28575">
            <a:solidFill>
              <a:schemeClr val="accent1"/>
            </a:solidFill>
            <a:prstDash val="sysDot"/>
          </a:ln>
          <a:effectLst>
            <a:outerShdw blurRad="63500" dist="38100" dir="2700000">
              <a:srgbClr val="000000">
                <a:alpha val="40000"/>
              </a:srgb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of different values&#10;&#10;AI-generated content may be incorrect.">
            <a:extLst>
              <a:ext uri="{FF2B5EF4-FFF2-40B4-BE49-F238E27FC236}">
                <a16:creationId xmlns:a16="http://schemas.microsoft.com/office/drawing/2014/main" id="{9146B5D0-76A5-4A77-B4C1-FF74B210376F}"/>
              </a:ext>
            </a:extLst>
          </p:cNvPr>
          <p:cNvPicPr>
            <a:picLocks noGrp="1" noChangeAspect="1"/>
          </p:cNvPicPr>
          <p:nvPr>
            <p:ph idx="1"/>
          </p:nvPr>
        </p:nvPicPr>
        <p:blipFill>
          <a:blip r:embed="rId4"/>
          <a:stretch>
            <a:fillRect/>
          </a:stretch>
        </p:blipFill>
        <p:spPr>
          <a:xfrm>
            <a:off x="1378399" y="508035"/>
            <a:ext cx="9427264" cy="5842551"/>
          </a:xfrm>
        </p:spPr>
      </p:pic>
    </p:spTree>
    <p:extLst>
      <p:ext uri="{BB962C8B-B14F-4D97-AF65-F5344CB8AC3E}">
        <p14:creationId xmlns:p14="http://schemas.microsoft.com/office/powerpoint/2010/main" val="158355823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AC48F-26AE-0744-9B39-5E37F1F61AB0}"/>
              </a:ext>
            </a:extLst>
          </p:cNvPr>
          <p:cNvSpPr>
            <a:spLocks noGrp="1"/>
          </p:cNvSpPr>
          <p:nvPr>
            <p:ph type="title"/>
          </p:nvPr>
        </p:nvSpPr>
        <p:spPr>
          <a:xfrm>
            <a:off x="612648" y="548640"/>
            <a:ext cx="5743648" cy="1145510"/>
          </a:xfrm>
        </p:spPr>
        <p:txBody>
          <a:bodyPr/>
          <a:lstStyle/>
          <a:p>
            <a:r>
              <a:rPr lang="en-US" dirty="0"/>
              <a:t>Conclusions &amp; interpretation of data</a:t>
            </a:r>
          </a:p>
        </p:txBody>
      </p:sp>
      <p:sp>
        <p:nvSpPr>
          <p:cNvPr id="3" name="Content Placeholder 2">
            <a:extLst>
              <a:ext uri="{FF2B5EF4-FFF2-40B4-BE49-F238E27FC236}">
                <a16:creationId xmlns:a16="http://schemas.microsoft.com/office/drawing/2014/main" id="{B2EE26D4-A01C-A816-DAF4-03F625428494}"/>
              </a:ext>
            </a:extLst>
          </p:cNvPr>
          <p:cNvSpPr>
            <a:spLocks noGrp="1"/>
          </p:cNvSpPr>
          <p:nvPr>
            <p:ph idx="1"/>
          </p:nvPr>
        </p:nvSpPr>
        <p:spPr>
          <a:xfrm>
            <a:off x="452510" y="1702280"/>
            <a:ext cx="6063924" cy="4607080"/>
          </a:xfrm>
        </p:spPr>
        <p:txBody>
          <a:bodyPr/>
          <a:lstStyle/>
          <a:p>
            <a:r>
              <a:rPr lang="en-US" dirty="0"/>
              <a:t>Denmark, Norway, Finland, Switzerland, and Iceland are the </a:t>
            </a:r>
            <a:r>
              <a:rPr lang="en-US" b="1" dirty="0"/>
              <a:t>top 5 happiest countries</a:t>
            </a:r>
          </a:p>
          <a:p>
            <a:r>
              <a:rPr lang="en-US" dirty="0"/>
              <a:t>Finland is the country whose happiness has </a:t>
            </a:r>
            <a:r>
              <a:rPr lang="en-US" b="1" dirty="0"/>
              <a:t>improved most over time</a:t>
            </a:r>
          </a:p>
          <a:p>
            <a:r>
              <a:rPr lang="en-US" dirty="0"/>
              <a:t>The top 10 countries consistently rank family and economy as their </a:t>
            </a:r>
            <a:r>
              <a:rPr lang="en-US" b="1" dirty="0"/>
              <a:t>top happiness factors</a:t>
            </a:r>
          </a:p>
          <a:p>
            <a:r>
              <a:rPr lang="en-US" dirty="0"/>
              <a:t>Trust doesn’t have as much of an impact on happiness, while economy, health, and family have a much </a:t>
            </a:r>
            <a:r>
              <a:rPr lang="en-US" b="1" dirty="0"/>
              <a:t>more consistent contribution</a:t>
            </a:r>
            <a:r>
              <a:rPr lang="en-US" dirty="0"/>
              <a:t> to happiness</a:t>
            </a:r>
          </a:p>
        </p:txBody>
      </p:sp>
      <p:sp>
        <p:nvSpPr>
          <p:cNvPr id="7" name="Rectangle 6">
            <a:extLst>
              <a:ext uri="{FF2B5EF4-FFF2-40B4-BE49-F238E27FC236}">
                <a16:creationId xmlns:a16="http://schemas.microsoft.com/office/drawing/2014/main" id="{4722F509-D1FF-AEED-7F17-256D060ADF2C}"/>
              </a:ext>
            </a:extLst>
          </p:cNvPr>
          <p:cNvSpPr/>
          <p:nvPr/>
        </p:nvSpPr>
        <p:spPr>
          <a:xfrm>
            <a:off x="6879771" y="0"/>
            <a:ext cx="5312229" cy="6870491"/>
          </a:xfrm>
          <a:prstGeom prst="rect">
            <a:avLst/>
          </a:prstGeom>
          <a:ln>
            <a:solidFill>
              <a:schemeClr val="accent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Insights from the World Happiness Report 2024 — Happiness Posts">
            <a:extLst>
              <a:ext uri="{FF2B5EF4-FFF2-40B4-BE49-F238E27FC236}">
                <a16:creationId xmlns:a16="http://schemas.microsoft.com/office/drawing/2014/main" id="{2550044B-EBAD-96D8-3CAC-D2B28E3BCD6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376" r="14572"/>
          <a:stretch/>
        </p:blipFill>
        <p:spPr bwMode="auto">
          <a:xfrm>
            <a:off x="7425026" y="1475890"/>
            <a:ext cx="4221718" cy="39062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7215960"/>
      </p:ext>
    </p:extLst>
  </p:cSld>
  <p:clrMapOvr>
    <a:masterClrMapping/>
  </p:clrMapOvr>
  <p:transition>
    <p:fade/>
  </p:transition>
</p:sld>
</file>

<file path=ppt/theme/theme1.xml><?xml version="1.0" encoding="utf-8"?>
<a:theme xmlns:a="http://schemas.openxmlformats.org/drawingml/2006/main" name="VanillaVTI">
  <a:themeElements>
    <a:clrScheme name="Vanill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nillaVTI" id="{54D376C6-1C9B-4C6B-8F3C-483BB307BB05}" vid="{7690D8A9-C071-45EF-BA7A-F7FA9779B11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abe32f68-c72d-420d-b5bd-750c63a268e4}" enabled="0" method="" siteId="{abe32f68-c72d-420d-b5bd-750c63a268e4}" removed="1"/>
</clbl:labelList>
</file>

<file path=docProps/app.xml><?xml version="1.0" encoding="utf-8"?>
<Properties xmlns="http://schemas.openxmlformats.org/officeDocument/2006/extended-properties" xmlns:vt="http://schemas.openxmlformats.org/officeDocument/2006/docPropsVTypes">
  <TotalTime>1</TotalTime>
  <Words>1117</Words>
  <Application>Microsoft Macintosh PowerPoint</Application>
  <PresentationFormat>Widescreen</PresentationFormat>
  <Paragraphs>83</Paragraphs>
  <Slides>11</Slides>
  <Notes>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Aptos</vt:lpstr>
      <vt:lpstr>Arial</vt:lpstr>
      <vt:lpstr>Neue Haas Grotesk Text Pro</vt:lpstr>
      <vt:lpstr>VanillaVTI</vt:lpstr>
      <vt:lpstr>Happiness of the World over Time</vt:lpstr>
      <vt:lpstr>Our data: World Happiness Report (via kaggle)</vt:lpstr>
      <vt:lpstr>Questions We Want to Explore</vt:lpstr>
      <vt:lpstr>PowerPoint Presentation</vt:lpstr>
      <vt:lpstr>Our code (Happiest Countries)</vt:lpstr>
      <vt:lpstr>PowerPoint Presentation</vt:lpstr>
      <vt:lpstr>PowerPoint Presentation</vt:lpstr>
      <vt:lpstr>PowerPoint Presentation</vt:lpstr>
      <vt:lpstr>Conclusions &amp; interpretation of data</vt:lpstr>
      <vt:lpstr>Q&amp;A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Happiness of the World over Time</dc:title>
  <dc:creator>Zursin, Madison</dc:creator>
  <cp:lastModifiedBy>Harvey, Jane</cp:lastModifiedBy>
  <cp:revision>2</cp:revision>
  <dcterms:created xsi:type="dcterms:W3CDTF">2025-03-17T16:55:16Z</dcterms:created>
  <dcterms:modified xsi:type="dcterms:W3CDTF">2025-03-20T02:11:17Z</dcterms:modified>
</cp:coreProperties>
</file>

<file path=docProps/thumbnail.jpeg>
</file>